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6" r:id="rId48"/>
    <p:sldId id="277" r:id="rId49"/>
    <p:sldId id="278" r:id="rId50"/>
    <p:sldId id="279" r:id="rId51"/>
    <p:sldId id="280" r:id="rId52"/>
    <p:sldId id="282" r:id="rId53"/>
    <p:sldId id="423" r:id="rId54"/>
    <p:sldId id="424" r:id="rId55"/>
    <p:sldId id="425" r:id="rId56"/>
    <p:sldId id="426" r:id="rId57"/>
    <p:sldId id="427" r:id="rId58"/>
    <p:sldId id="428" r:id="rId59"/>
    <p:sldId id="281" r:id="rId60"/>
    <p:sldId id="429" r:id="rId61"/>
    <p:sldId id="275" r:id="rId62"/>
    <p:sldId id="283" r:id="rId63"/>
    <p:sldId id="284" r:id="rId64"/>
    <p:sldId id="285" r:id="rId65"/>
    <p:sldId id="286" r:id="rId66"/>
    <p:sldId id="287" r:id="rId67"/>
    <p:sldId id="288" r:id="rId68"/>
    <p:sldId id="289" r:id="rId69"/>
    <p:sldId id="290" r:id="rId70"/>
    <p:sldId id="291" r:id="rId71"/>
    <p:sldId id="293" r:id="rId72"/>
    <p:sldId id="294" r:id="rId73"/>
    <p:sldId id="295" r:id="rId74"/>
    <p:sldId id="296" r:id="rId75"/>
    <p:sldId id="297" r:id="rId76"/>
    <p:sldId id="298" r:id="rId77"/>
    <p:sldId id="299" r:id="rId78"/>
    <p:sldId id="300" r:id="rId79"/>
    <p:sldId id="301" r:id="rId80"/>
    <p:sldId id="302" r:id="rId81"/>
    <p:sldId id="303" r:id="rId82"/>
    <p:sldId id="304" r:id="rId83"/>
    <p:sldId id="305" r:id="rId84"/>
    <p:sldId id="306" r:id="rId85"/>
    <p:sldId id="307" r:id="rId86"/>
    <p:sldId id="308" r:id="rId87"/>
    <p:sldId id="309" r:id="rId88"/>
    <p:sldId id="310" r:id="rId89"/>
    <p:sldId id="311" r:id="rId90"/>
    <p:sldId id="312" r:id="rId91"/>
    <p:sldId id="313" r:id="rId92"/>
    <p:sldId id="314" r:id="rId93"/>
    <p:sldId id="315" r:id="rId94"/>
    <p:sldId id="292" r:id="rId95"/>
    <p:sldId id="316" r:id="rId96"/>
    <p:sldId id="317" r:id="rId97"/>
    <p:sldId id="318" r:id="rId98"/>
    <p:sldId id="319" r:id="rId99"/>
    <p:sldId id="320" r:id="rId100"/>
    <p:sldId id="321" r:id="rId101"/>
    <p:sldId id="322" r:id="rId102"/>
    <p:sldId id="323" r:id="rId103"/>
    <p:sldId id="324" r:id="rId104"/>
    <p:sldId id="325" r:id="rId105"/>
    <p:sldId id="326" r:id="rId106"/>
    <p:sldId id="327" r:id="rId107"/>
    <p:sldId id="328" r:id="rId108"/>
    <p:sldId id="329" r:id="rId109"/>
    <p:sldId id="330" r:id="rId110"/>
    <p:sldId id="331" r:id="rId111"/>
    <p:sldId id="332" r:id="rId112"/>
    <p:sldId id="333" r:id="rId113"/>
    <p:sldId id="334" r:id="rId114"/>
    <p:sldId id="335" r:id="rId115"/>
    <p:sldId id="336" r:id="rId116"/>
    <p:sldId id="337" r:id="rId117"/>
    <p:sldId id="338" r:id="rId118"/>
    <p:sldId id="339" r:id="rId119"/>
    <p:sldId id="340" r:id="rId120"/>
    <p:sldId id="341" r:id="rId121"/>
    <p:sldId id="342" r:id="rId122"/>
    <p:sldId id="343" r:id="rId123"/>
    <p:sldId id="344" r:id="rId124"/>
    <p:sldId id="345" r:id="rId125"/>
    <p:sldId id="347" r:id="rId126"/>
    <p:sldId id="348" r:id="rId127"/>
    <p:sldId id="349" r:id="rId128"/>
    <p:sldId id="350" r:id="rId129"/>
    <p:sldId id="351" r:id="rId130"/>
    <p:sldId id="352" r:id="rId131"/>
    <p:sldId id="353" r:id="rId132"/>
    <p:sldId id="354" r:id="rId133"/>
    <p:sldId id="355" r:id="rId134"/>
    <p:sldId id="356" r:id="rId135"/>
    <p:sldId id="357" r:id="rId136"/>
    <p:sldId id="358" r:id="rId137"/>
    <p:sldId id="359" r:id="rId138"/>
    <p:sldId id="360" r:id="rId139"/>
    <p:sldId id="361" r:id="rId140"/>
    <p:sldId id="362" r:id="rId141"/>
    <p:sldId id="363" r:id="rId142"/>
    <p:sldId id="364" r:id="rId143"/>
    <p:sldId id="365" r:id="rId144"/>
    <p:sldId id="366" r:id="rId145"/>
    <p:sldId id="367" r:id="rId146"/>
    <p:sldId id="368" r:id="rId147"/>
    <p:sldId id="369" r:id="rId148"/>
    <p:sldId id="370" r:id="rId149"/>
    <p:sldId id="371" r:id="rId150"/>
    <p:sldId id="372" r:id="rId151"/>
    <p:sldId id="373" r:id="rId152"/>
    <p:sldId id="375" r:id="rId153"/>
    <p:sldId id="376" r:id="rId154"/>
    <p:sldId id="377" r:id="rId155"/>
    <p:sldId id="378" r:id="rId156"/>
    <p:sldId id="379" r:id="rId157"/>
    <p:sldId id="380" r:id="rId158"/>
    <p:sldId id="381" r:id="rId159"/>
    <p:sldId id="382" r:id="rId160"/>
    <p:sldId id="383" r:id="rId161"/>
    <p:sldId id="384" r:id="rId162"/>
    <p:sldId id="385" r:id="rId163"/>
    <p:sldId id="386" r:id="rId164"/>
    <p:sldId id="387" r:id="rId165"/>
    <p:sldId id="388" r:id="rId166"/>
    <p:sldId id="389" r:id="rId167"/>
    <p:sldId id="390" r:id="rId168"/>
    <p:sldId id="391" r:id="rId169"/>
    <p:sldId id="392" r:id="rId170"/>
    <p:sldId id="393" r:id="rId1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Symptoms of plant diseases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2-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Alkaloid prevents infection of  healthy tissues  by most fungi</a:t>
            </a:r>
          </a:p>
          <a:p>
            <a:r>
              <a:rPr lang="en-US" dirty="0" smtClean="0"/>
              <a:t>Infection of fresh wounds on tubers often suppresses normal alkaloid synthesis diverting it to synthesis of </a:t>
            </a:r>
            <a:r>
              <a:rPr lang="en-US" dirty="0" err="1" smtClean="0"/>
              <a:t>terpenoid</a:t>
            </a:r>
            <a:r>
              <a:rPr lang="en-US" dirty="0" smtClean="0"/>
              <a:t> </a:t>
            </a:r>
            <a:r>
              <a:rPr lang="en-US" dirty="0" err="1" smtClean="0"/>
              <a:t>phytoalexins</a:t>
            </a:r>
            <a:endParaRPr lang="en-US" dirty="0" smtClean="0"/>
          </a:p>
          <a:p>
            <a:r>
              <a:rPr lang="en-US" dirty="0" smtClean="0"/>
              <a:t>Concentration of alkaloid </a:t>
            </a:r>
            <a:r>
              <a:rPr lang="en-US" dirty="0" err="1" smtClean="0"/>
              <a:t>tomatin</a:t>
            </a:r>
            <a:r>
              <a:rPr lang="en-US" dirty="0" smtClean="0"/>
              <a:t> is greater in extracts of </a:t>
            </a:r>
            <a:r>
              <a:rPr lang="en-US" dirty="0" err="1" smtClean="0"/>
              <a:t>fusarium</a:t>
            </a:r>
            <a:r>
              <a:rPr lang="en-US" dirty="0" smtClean="0"/>
              <a:t> resistant tomato than in susceptible tomato cultivars</a:t>
            </a:r>
          </a:p>
          <a:p>
            <a:r>
              <a:rPr lang="en-US" dirty="0" smtClean="0"/>
              <a:t>Alkaloid is toxic to </a:t>
            </a:r>
            <a:r>
              <a:rPr lang="en-US" dirty="0" err="1" smtClean="0"/>
              <a:t>cladosporium</a:t>
            </a:r>
            <a:r>
              <a:rPr lang="en-US" dirty="0" smtClean="0"/>
              <a:t> </a:t>
            </a:r>
            <a:r>
              <a:rPr lang="en-US" dirty="0" err="1" smtClean="0"/>
              <a:t>fulvum</a:t>
            </a:r>
            <a:r>
              <a:rPr lang="en-US" dirty="0" smtClean="0"/>
              <a:t> also</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essential nutrients and growth factors for the pathogens</a:t>
            </a:r>
            <a:endParaRPr lang="en-US" dirty="0"/>
          </a:p>
        </p:txBody>
      </p:sp>
      <p:sp>
        <p:nvSpPr>
          <p:cNvPr id="3" name="Content Placeholder 2"/>
          <p:cNvSpPr>
            <a:spLocks noGrp="1"/>
          </p:cNvSpPr>
          <p:nvPr>
            <p:ph idx="1"/>
          </p:nvPr>
        </p:nvSpPr>
        <p:spPr/>
        <p:txBody>
          <a:bodyPr/>
          <a:lstStyle/>
          <a:p>
            <a:r>
              <a:rPr lang="en-US" dirty="0" smtClean="0"/>
              <a:t>Apple scab disease-pathogen </a:t>
            </a:r>
            <a:r>
              <a:rPr lang="en-US" dirty="0" err="1" smtClean="0"/>
              <a:t>Venturia</a:t>
            </a:r>
            <a:r>
              <a:rPr lang="en-US" dirty="0" smtClean="0"/>
              <a:t> </a:t>
            </a:r>
            <a:r>
              <a:rPr lang="en-US" dirty="0" err="1" smtClean="0"/>
              <a:t>inaequalis</a:t>
            </a:r>
            <a:r>
              <a:rPr lang="en-US" dirty="0" smtClean="0"/>
              <a:t> –genetically controlled required for a growth factor in order to become pathogenic</a:t>
            </a:r>
          </a:p>
          <a:p>
            <a:r>
              <a:rPr lang="en-US" dirty="0" smtClean="0"/>
              <a:t>Certain mutants of the pathogen cease to be pathogenic in absence of their ability to </a:t>
            </a:r>
            <a:r>
              <a:rPr lang="en-US" dirty="0" err="1" smtClean="0"/>
              <a:t>synthesise</a:t>
            </a:r>
            <a:r>
              <a:rPr lang="en-US" dirty="0" smtClean="0"/>
              <a:t> this factor</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can be induced to establish infection by spraying the growth factor on the leaves</a:t>
            </a:r>
          </a:p>
          <a:p>
            <a:r>
              <a:rPr lang="en-US" dirty="0" smtClean="0"/>
              <a:t>In seedling disease of radish and lettuce caused by </a:t>
            </a:r>
            <a:r>
              <a:rPr lang="en-US" dirty="0" err="1" smtClean="0"/>
              <a:t>Rhozoctonia</a:t>
            </a:r>
            <a:r>
              <a:rPr lang="en-US" dirty="0" smtClean="0"/>
              <a:t> </a:t>
            </a:r>
            <a:r>
              <a:rPr lang="en-US" dirty="0" err="1" smtClean="0"/>
              <a:t>solani</a:t>
            </a:r>
            <a:r>
              <a:rPr lang="en-US" dirty="0" smtClean="0"/>
              <a:t> successful infection depends on formation of infection cushions from which the infection peg develop and cause penetration of epidermis</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Formation of these cushions in induced by certain essential nutrients in the </a:t>
            </a:r>
            <a:r>
              <a:rPr lang="en-US" dirty="0" err="1" smtClean="0"/>
              <a:t>host.indole</a:t>
            </a:r>
            <a:r>
              <a:rPr lang="en-US" dirty="0" smtClean="0"/>
              <a:t> acetic acid and its precursor tryptophan are necessary for the reproduction of some nematodes</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recognition between host and pathogens</a:t>
            </a:r>
            <a:endParaRPr lang="en-US" dirty="0"/>
          </a:p>
        </p:txBody>
      </p:sp>
      <p:sp>
        <p:nvSpPr>
          <p:cNvPr id="3" name="Content Placeholder 2"/>
          <p:cNvSpPr>
            <a:spLocks noGrp="1"/>
          </p:cNvSpPr>
          <p:nvPr>
            <p:ph idx="1"/>
          </p:nvPr>
        </p:nvSpPr>
        <p:spPr/>
        <p:txBody>
          <a:bodyPr/>
          <a:lstStyle/>
          <a:p>
            <a:r>
              <a:rPr lang="en-US" dirty="0" smtClean="0"/>
              <a:t>Cell to cell communication</a:t>
            </a:r>
          </a:p>
          <a:p>
            <a:r>
              <a:rPr lang="en-US" dirty="0" smtClean="0"/>
              <a:t>Specific recognition factors</a:t>
            </a:r>
          </a:p>
          <a:p>
            <a:r>
              <a:rPr lang="en-US" dirty="0" smtClean="0"/>
              <a:t>Oligosaccharides</a:t>
            </a:r>
          </a:p>
          <a:p>
            <a:r>
              <a:rPr lang="en-US" dirty="0" smtClean="0"/>
              <a:t>Polysaccharides</a:t>
            </a:r>
          </a:p>
          <a:p>
            <a:r>
              <a:rPr lang="en-US" dirty="0" smtClean="0"/>
              <a:t>Proteins or </a:t>
            </a:r>
            <a:r>
              <a:rPr lang="en-US" dirty="0" err="1" smtClean="0"/>
              <a:t>glycoproteins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Lack of sensitive sites for pathogen toxins</a:t>
            </a:r>
            <a:endParaRPr lang="en-US" dirty="0"/>
          </a:p>
        </p:txBody>
      </p:sp>
      <p:sp>
        <p:nvSpPr>
          <p:cNvPr id="3" name="Content Placeholder 2"/>
          <p:cNvSpPr>
            <a:spLocks noGrp="1"/>
          </p:cNvSpPr>
          <p:nvPr>
            <p:ph idx="1"/>
          </p:nvPr>
        </p:nvSpPr>
        <p:spPr/>
        <p:txBody>
          <a:bodyPr/>
          <a:lstStyle/>
          <a:p>
            <a:r>
              <a:rPr lang="en-US" dirty="0" smtClean="0"/>
              <a:t>Host specific toxins</a:t>
            </a:r>
          </a:p>
          <a:p>
            <a:r>
              <a:rPr lang="en-US" dirty="0" smtClean="0"/>
              <a:t>Attach to specific sensitive sites or receptors</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Absence of common antigens</a:t>
            </a:r>
            <a:endParaRPr lang="en-US" dirty="0"/>
          </a:p>
        </p:txBody>
      </p:sp>
      <p:sp>
        <p:nvSpPr>
          <p:cNvPr id="3" name="Content Placeholder 2"/>
          <p:cNvSpPr>
            <a:spLocks noGrp="1"/>
          </p:cNvSpPr>
          <p:nvPr>
            <p:ph idx="1"/>
          </p:nvPr>
        </p:nvSpPr>
        <p:spPr/>
        <p:txBody>
          <a:bodyPr/>
          <a:lstStyle/>
          <a:p>
            <a:pPr>
              <a:buNone/>
            </a:pPr>
            <a:r>
              <a:rPr lang="en-US" dirty="0" smtClean="0"/>
              <a:t>Antibody like substances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 </a:t>
            </a:r>
            <a:r>
              <a:rPr lang="en-US" dirty="0" err="1" smtClean="0"/>
              <a:t>infectional</a:t>
            </a:r>
            <a:r>
              <a:rPr lang="en-US" dirty="0" smtClean="0"/>
              <a:t> biochemical defense</a:t>
            </a:r>
            <a:endParaRPr lang="en-US" dirty="0"/>
          </a:p>
        </p:txBody>
      </p:sp>
      <p:sp>
        <p:nvSpPr>
          <p:cNvPr id="3" name="Content Placeholder 2"/>
          <p:cNvSpPr>
            <a:spLocks noGrp="1"/>
          </p:cNvSpPr>
          <p:nvPr>
            <p:ph idx="1"/>
          </p:nvPr>
        </p:nvSpPr>
        <p:spPr/>
        <p:txBody>
          <a:bodyPr/>
          <a:lstStyle/>
          <a:p>
            <a:r>
              <a:rPr lang="en-US" dirty="0" smtClean="0"/>
              <a:t>interactions of the host and the pathogen</a:t>
            </a:r>
          </a:p>
          <a:p>
            <a:pPr>
              <a:buNone/>
            </a:pPr>
            <a:r>
              <a:rPr lang="en-US" dirty="0" smtClean="0"/>
              <a:t>   are a result of </a:t>
            </a:r>
            <a:r>
              <a:rPr lang="en-US" dirty="0" err="1" smtClean="0"/>
              <a:t>of</a:t>
            </a:r>
            <a:r>
              <a:rPr lang="en-US" dirty="0" smtClean="0"/>
              <a:t> long time continued struggle for existence.</a:t>
            </a:r>
          </a:p>
          <a:p>
            <a:pPr>
              <a:buNone/>
            </a:pPr>
            <a:endParaRPr lang="en-US" dirty="0" smtClean="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Substance is associated with the protection against the disease at the site where protection occurs.</a:t>
            </a:r>
          </a:p>
          <a:p>
            <a:r>
              <a:rPr lang="en-US" dirty="0" smtClean="0"/>
              <a:t>Substance can be isolated from the host showing protection against the  disease</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Introduction of the isolated substance to the appropriate substance to the appropriate susceptible host confers protection.</a:t>
            </a:r>
          </a:p>
          <a:p>
            <a:r>
              <a:rPr lang="en-US" dirty="0" smtClean="0"/>
              <a:t>Nature of the protection so induced resembles that of the natural agents of a resistant plant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3-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71500" indent="-571500">
              <a:buFont typeface="+mj-lt"/>
              <a:buAutoNum type="romanLcPeriod"/>
            </a:pPr>
            <a:r>
              <a:rPr lang="en-US" dirty="0" smtClean="0"/>
              <a:t>Toxic materials produced in the plant in response to infection</a:t>
            </a:r>
          </a:p>
          <a:p>
            <a:pPr marL="571500" indent="-571500">
              <a:buNone/>
            </a:pPr>
            <a:r>
              <a:rPr lang="en-US" dirty="0" smtClean="0"/>
              <a:t>      the defensive strategy of plants exists in two stages.</a:t>
            </a:r>
          </a:p>
          <a:p>
            <a:pPr marL="571500" indent="-571500">
              <a:buNone/>
            </a:pPr>
            <a:r>
              <a:rPr lang="en-US" dirty="0" smtClean="0"/>
              <a:t>	the first is assumed to involve the rapid accumulation of phenols at the infection site which functions to slow or even halt the growth of the pathogens and to allow for the activation of secondary strategies that would restrict the pathogen</a:t>
            </a:r>
          </a:p>
          <a:p>
            <a:pPr marL="571500" indent="-571500">
              <a:buNone/>
            </a:pP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second is the activation of specific </a:t>
            </a:r>
            <a:r>
              <a:rPr lang="en-US" dirty="0" err="1" smtClean="0"/>
              <a:t>defences</a:t>
            </a:r>
            <a:r>
              <a:rPr lang="en-US" dirty="0" smtClean="0"/>
              <a:t> such as the synthesis of </a:t>
            </a:r>
            <a:r>
              <a:rPr lang="en-US" dirty="0" err="1" smtClean="0"/>
              <a:t>phytoalexins</a:t>
            </a:r>
            <a:r>
              <a:rPr lang="en-US" dirty="0" smtClean="0"/>
              <a:t> or other stress related substances.</a:t>
            </a:r>
          </a:p>
          <a:p>
            <a:r>
              <a:rPr lang="en-US" dirty="0" smtClean="0"/>
              <a:t>The sequence of events in a </a:t>
            </a:r>
            <a:r>
              <a:rPr lang="en-US" dirty="0" err="1" smtClean="0"/>
              <a:t>defence</a:t>
            </a:r>
            <a:r>
              <a:rPr lang="en-US" dirty="0" smtClean="0"/>
              <a:t> response can be thought to include:</a:t>
            </a:r>
          </a:p>
          <a:p>
            <a:endParaRPr lang="en-US"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71500" indent="-571500">
              <a:buFont typeface="+mj-lt"/>
              <a:buAutoNum type="romanLcPeriod"/>
            </a:pPr>
            <a:r>
              <a:rPr lang="en-US" dirty="0" smtClean="0"/>
              <a:t>The host cell death and necrosis</a:t>
            </a:r>
          </a:p>
          <a:p>
            <a:pPr marL="571500" indent="-571500">
              <a:buFont typeface="+mj-lt"/>
              <a:buAutoNum type="romanLcPeriod"/>
            </a:pPr>
            <a:r>
              <a:rPr lang="en-US" dirty="0" smtClean="0"/>
              <a:t>Accumulation of toxic phenols</a:t>
            </a:r>
          </a:p>
          <a:p>
            <a:pPr marL="571500" indent="-571500">
              <a:buFont typeface="+mj-lt"/>
              <a:buAutoNum type="romanLcPeriod"/>
            </a:pPr>
            <a:r>
              <a:rPr lang="en-US" dirty="0" smtClean="0"/>
              <a:t>Modification of cell walls b </a:t>
            </a:r>
            <a:r>
              <a:rPr lang="en-US" dirty="0" err="1" smtClean="0"/>
              <a:t>phenolic</a:t>
            </a:r>
            <a:r>
              <a:rPr lang="en-US" dirty="0" smtClean="0"/>
              <a:t> </a:t>
            </a:r>
            <a:r>
              <a:rPr lang="en-US" dirty="0" err="1" smtClean="0"/>
              <a:t>substituents</a:t>
            </a:r>
            <a:r>
              <a:rPr lang="en-US" dirty="0" smtClean="0"/>
              <a:t> or physical barriers such as appositions or </a:t>
            </a:r>
            <a:r>
              <a:rPr lang="en-US" dirty="0" err="1" smtClean="0"/>
              <a:t>papilae</a:t>
            </a:r>
            <a:endParaRPr lang="en-US" dirty="0" smtClean="0"/>
          </a:p>
          <a:p>
            <a:pPr marL="571500" indent="-571500">
              <a:buFont typeface="+mj-lt"/>
              <a:buAutoNum type="romanLcPeriod"/>
            </a:pPr>
            <a:r>
              <a:rPr lang="en-US" dirty="0" smtClean="0"/>
              <a:t>Synthesis of specific antibiotics such as </a:t>
            </a:r>
            <a:r>
              <a:rPr lang="en-US" dirty="0" err="1" smtClean="0"/>
              <a:t>phytoalexins</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Synthesis of inhibitory substances in response to injury caused by a pathogen or any mechanical or chemical agent is one of the most common post infection reaction of the host.</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the injured tissues or series of reactions start to isolate the irritant and heal the wound.</a:t>
            </a:r>
          </a:p>
          <a:p>
            <a:r>
              <a:rPr lang="en-US" dirty="0" smtClean="0"/>
              <a:t>The reactions are determined by the nature of the tissues</a:t>
            </a:r>
          </a:p>
          <a:p>
            <a:pPr>
              <a:buNone/>
            </a:pP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Mostly these reactions or responses of the plant form fungicidal or </a:t>
            </a:r>
            <a:r>
              <a:rPr lang="en-US" dirty="0" err="1" smtClean="0"/>
              <a:t>fungistatic</a:t>
            </a:r>
            <a:r>
              <a:rPr lang="en-US" dirty="0" smtClean="0"/>
              <a:t> compounds around the site of infection or in the cells such as lignin, accumulation of cell wall appositions or papillae and the early accumulation of phenols within the host cell walls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Depending on the intensity and duration of reactions the quantity of these compounds maybe enough to inhibit or kill most microorganisms.</a:t>
            </a:r>
          </a:p>
          <a:p>
            <a:r>
              <a:rPr lang="en-US" dirty="0" smtClean="0"/>
              <a:t>The enzymes required for synthesis of these compounds are present in the host or maybe in response to infection</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lphaLcParenR"/>
            </a:pPr>
            <a:r>
              <a:rPr lang="en-US" dirty="0" err="1" smtClean="0"/>
              <a:t>Phenolic</a:t>
            </a:r>
            <a:r>
              <a:rPr lang="en-US" dirty="0" smtClean="0"/>
              <a:t> compounds and their role in </a:t>
            </a:r>
            <a:r>
              <a:rPr lang="en-US" dirty="0" err="1" smtClean="0"/>
              <a:t>defence</a:t>
            </a:r>
            <a:r>
              <a:rPr lang="en-US" dirty="0" smtClean="0"/>
              <a:t>:</a:t>
            </a:r>
          </a:p>
          <a:p>
            <a:pPr marL="514350" indent="-514350">
              <a:buNone/>
            </a:pPr>
            <a:r>
              <a:rPr lang="en-US" dirty="0" smtClean="0"/>
              <a:t> 	the main substances that are formed in plant in response to infection or injury are </a:t>
            </a:r>
            <a:r>
              <a:rPr lang="en-US" dirty="0" err="1" smtClean="0"/>
              <a:t>phenolic</a:t>
            </a:r>
            <a:r>
              <a:rPr lang="en-US" dirty="0" smtClean="0"/>
              <a:t> compounds such as </a:t>
            </a:r>
            <a:r>
              <a:rPr lang="en-US" dirty="0" err="1" smtClean="0"/>
              <a:t>chlorogenic</a:t>
            </a:r>
            <a:r>
              <a:rPr lang="en-US" dirty="0" smtClean="0"/>
              <a:t> acid, </a:t>
            </a:r>
            <a:r>
              <a:rPr lang="en-US" dirty="0" err="1" smtClean="0"/>
              <a:t>caffeic</a:t>
            </a:r>
            <a:r>
              <a:rPr lang="en-US" dirty="0" smtClean="0"/>
              <a:t> acid and oxidation products of </a:t>
            </a:r>
            <a:r>
              <a:rPr lang="en-US" dirty="0" err="1" smtClean="0"/>
              <a:t>floretin,hydroquinone</a:t>
            </a:r>
            <a:r>
              <a:rPr lang="en-US" dirty="0" smtClean="0"/>
              <a:t> and </a:t>
            </a:r>
            <a:r>
              <a:rPr lang="en-US" dirty="0" err="1" smtClean="0"/>
              <a:t>hydroxytyromine</a:t>
            </a:r>
            <a:r>
              <a:rPr lang="en-US" dirty="0" smtClean="0"/>
              <a:t> and </a:t>
            </a:r>
            <a:r>
              <a:rPr lang="en-US" dirty="0" err="1" smtClean="0"/>
              <a:t>phytoalexins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Low molecular weight phenols such as the benzoic acids and the </a:t>
            </a:r>
            <a:r>
              <a:rPr lang="en-US" dirty="0" err="1" smtClean="0"/>
              <a:t>phenylpropanoids</a:t>
            </a:r>
            <a:r>
              <a:rPr lang="en-US" dirty="0" smtClean="0"/>
              <a:t> are formed in the initial response to infection.</a:t>
            </a:r>
          </a:p>
          <a:p>
            <a:r>
              <a:rPr lang="en-US" dirty="0" smtClean="0"/>
              <a:t>Some occur constitutively and are thought to function as preformed inhibitors associated with </a:t>
            </a:r>
            <a:r>
              <a:rPr lang="en-US" dirty="0" err="1" smtClean="0"/>
              <a:t>nonhost</a:t>
            </a:r>
            <a:r>
              <a:rPr lang="en-US" dirty="0" smtClean="0"/>
              <a:t> resistance.</a:t>
            </a:r>
          </a:p>
          <a:p>
            <a:r>
              <a:rPr lang="en-US" dirty="0" smtClean="0"/>
              <a:t>Others are formed in response to the entry of a pathogen or other injuries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Synthesis of </a:t>
            </a:r>
            <a:r>
              <a:rPr lang="en-US" dirty="0" err="1" smtClean="0"/>
              <a:t>phenolic</a:t>
            </a:r>
            <a:r>
              <a:rPr lang="en-US" dirty="0" smtClean="0"/>
              <a:t> compounds takes place through </a:t>
            </a:r>
            <a:r>
              <a:rPr lang="en-US" dirty="0" err="1" smtClean="0"/>
              <a:t>shikimic</a:t>
            </a:r>
            <a:r>
              <a:rPr lang="en-US" dirty="0" smtClean="0"/>
              <a:t> acid and acetic acid pathway.</a:t>
            </a:r>
          </a:p>
          <a:p>
            <a:r>
              <a:rPr lang="en-US" dirty="0" smtClean="0"/>
              <a:t>Reaction of </a:t>
            </a:r>
            <a:r>
              <a:rPr lang="en-US" dirty="0" err="1" smtClean="0"/>
              <a:t>phosphoenol</a:t>
            </a:r>
            <a:r>
              <a:rPr lang="en-US" dirty="0" smtClean="0"/>
              <a:t> </a:t>
            </a:r>
            <a:r>
              <a:rPr lang="en-US" dirty="0" err="1" smtClean="0"/>
              <a:t>pyruvate</a:t>
            </a:r>
            <a:r>
              <a:rPr lang="en-US" dirty="0" smtClean="0"/>
              <a:t> formed in </a:t>
            </a:r>
            <a:r>
              <a:rPr lang="en-US" dirty="0" err="1" smtClean="0"/>
              <a:t>glycolysis</a:t>
            </a:r>
            <a:r>
              <a:rPr lang="en-US" dirty="0" smtClean="0"/>
              <a:t> with </a:t>
            </a:r>
            <a:r>
              <a:rPr lang="en-US" dirty="0" err="1" smtClean="0"/>
              <a:t>erythrose</a:t>
            </a:r>
            <a:r>
              <a:rPr lang="en-US" dirty="0" smtClean="0"/>
              <a:t> phosphate formed in pentose pathway results in formation of </a:t>
            </a:r>
            <a:r>
              <a:rPr lang="en-US" dirty="0" err="1" smtClean="0"/>
              <a:t>dehydroquinic</a:t>
            </a:r>
            <a:r>
              <a:rPr lang="en-US" dirty="0" smtClean="0"/>
              <a:t> acid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4-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pentose pathway is stimulated in a diseased plant</a:t>
            </a:r>
          </a:p>
          <a:p>
            <a:r>
              <a:rPr lang="en-US" dirty="0" smtClean="0"/>
              <a:t>The </a:t>
            </a:r>
            <a:r>
              <a:rPr lang="en-US" dirty="0" err="1" smtClean="0"/>
              <a:t>dehydroquinic</a:t>
            </a:r>
            <a:r>
              <a:rPr lang="en-US" dirty="0" smtClean="0"/>
              <a:t> acid forms </a:t>
            </a:r>
            <a:r>
              <a:rPr lang="en-US" dirty="0" err="1" smtClean="0"/>
              <a:t>shikimic</a:t>
            </a:r>
            <a:r>
              <a:rPr lang="en-US" dirty="0" smtClean="0"/>
              <a:t> acid through several intermediate steps.</a:t>
            </a:r>
          </a:p>
          <a:p>
            <a:r>
              <a:rPr lang="en-US" dirty="0" err="1" smtClean="0"/>
              <a:t>Shikimic</a:t>
            </a:r>
            <a:r>
              <a:rPr lang="en-US" dirty="0" smtClean="0"/>
              <a:t> acid forms </a:t>
            </a:r>
            <a:r>
              <a:rPr lang="en-US" dirty="0" err="1" smtClean="0"/>
              <a:t>prephenic</a:t>
            </a:r>
            <a:r>
              <a:rPr lang="en-US" dirty="0" smtClean="0"/>
              <a:t> acid which is converted </a:t>
            </a:r>
            <a:r>
              <a:rPr lang="en-US" dirty="0" err="1" smtClean="0"/>
              <a:t>intophenylalanine</a:t>
            </a:r>
            <a:r>
              <a:rPr lang="en-US" dirty="0" smtClean="0"/>
              <a:t> or tyrosine.</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These two serve as precursors for synthesis of a wide variety of </a:t>
            </a:r>
            <a:r>
              <a:rPr lang="en-US" dirty="0" err="1" smtClean="0"/>
              <a:t>phenolic</a:t>
            </a:r>
            <a:r>
              <a:rPr lang="en-US" dirty="0" smtClean="0"/>
              <a:t> compounds such as </a:t>
            </a:r>
            <a:r>
              <a:rPr lang="en-US" dirty="0" err="1" smtClean="0"/>
              <a:t>cinnamic</a:t>
            </a:r>
            <a:r>
              <a:rPr lang="en-US" dirty="0" smtClean="0"/>
              <a:t> acid, </a:t>
            </a:r>
            <a:r>
              <a:rPr lang="en-US" dirty="0" err="1" smtClean="0"/>
              <a:t>coumarin</a:t>
            </a:r>
            <a:r>
              <a:rPr lang="en-US" dirty="0" smtClean="0"/>
              <a:t>, </a:t>
            </a:r>
            <a:r>
              <a:rPr lang="en-US" dirty="0" err="1" smtClean="0"/>
              <a:t>caffeic</a:t>
            </a:r>
            <a:r>
              <a:rPr lang="en-US" dirty="0" smtClean="0"/>
              <a:t> acid, </a:t>
            </a:r>
            <a:r>
              <a:rPr lang="en-US" dirty="0" err="1" smtClean="0"/>
              <a:t>chlorogenic</a:t>
            </a:r>
            <a:r>
              <a:rPr lang="en-US" dirty="0" smtClean="0"/>
              <a:t>, </a:t>
            </a:r>
            <a:r>
              <a:rPr lang="en-US" dirty="0" err="1" smtClean="0"/>
              <a:t>ferulic</a:t>
            </a:r>
            <a:r>
              <a:rPr lang="en-US" dirty="0" smtClean="0"/>
              <a:t> acid, </a:t>
            </a:r>
            <a:r>
              <a:rPr lang="en-US" dirty="0" err="1" smtClean="0"/>
              <a:t>phloretin</a:t>
            </a:r>
            <a:r>
              <a:rPr lang="en-US" dirty="0" smtClean="0"/>
              <a:t>, </a:t>
            </a:r>
            <a:r>
              <a:rPr lang="en-US" dirty="0" err="1" smtClean="0"/>
              <a:t>umbelliferon,scopoletin,isocoumarin</a:t>
            </a:r>
            <a:r>
              <a:rPr lang="en-US" dirty="0" smtClean="0"/>
              <a:t> and various other </a:t>
            </a:r>
            <a:r>
              <a:rPr lang="en-US" dirty="0" err="1" smtClean="0"/>
              <a:t>phytoalexins</a:t>
            </a:r>
            <a:r>
              <a:rPr lang="en-US" dirty="0" smtClean="0"/>
              <a:t>.</a:t>
            </a:r>
          </a:p>
          <a:p>
            <a:r>
              <a:rPr lang="en-US" dirty="0" smtClean="0"/>
              <a:t>In acetic acid pathway the </a:t>
            </a:r>
            <a:r>
              <a:rPr lang="en-US" dirty="0" err="1" smtClean="0"/>
              <a:t>phenolics</a:t>
            </a:r>
            <a:r>
              <a:rPr lang="en-US" dirty="0" smtClean="0"/>
              <a:t> are produced by condensation of acetates formed during breakdown of sugars in respiratory process.</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enzymes for these two pathways are preexisting in the plant.</a:t>
            </a:r>
          </a:p>
          <a:p>
            <a:r>
              <a:rPr lang="en-US" dirty="0" smtClean="0"/>
              <a:t>These enzymes found in healthy and diseased plants are called phenol </a:t>
            </a:r>
            <a:r>
              <a:rPr lang="en-US" dirty="0" err="1" smtClean="0"/>
              <a:t>oxidising</a:t>
            </a:r>
            <a:r>
              <a:rPr lang="en-US" dirty="0" smtClean="0"/>
              <a:t> enzymes such as </a:t>
            </a:r>
            <a:r>
              <a:rPr lang="en-US" dirty="0" err="1" smtClean="0"/>
              <a:t>phenolases</a:t>
            </a:r>
            <a:r>
              <a:rPr lang="en-US" dirty="0" smtClean="0"/>
              <a:t> , phenol </a:t>
            </a:r>
            <a:r>
              <a:rPr lang="en-US" dirty="0" err="1" smtClean="0"/>
              <a:t>oxidases</a:t>
            </a:r>
            <a:r>
              <a:rPr lang="en-US" dirty="0" smtClean="0"/>
              <a:t> and </a:t>
            </a:r>
            <a:r>
              <a:rPr lang="en-US" dirty="0" err="1" smtClean="0"/>
              <a:t>polyphenol</a:t>
            </a:r>
            <a:r>
              <a:rPr lang="en-US" dirty="0" smtClean="0"/>
              <a:t> </a:t>
            </a:r>
            <a:r>
              <a:rPr lang="en-US" dirty="0" err="1" smtClean="0"/>
              <a:t>oxidases</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two most important phenol </a:t>
            </a:r>
            <a:r>
              <a:rPr lang="en-US" dirty="0" err="1" smtClean="0"/>
              <a:t>oxidases</a:t>
            </a:r>
            <a:r>
              <a:rPr lang="en-US" dirty="0" smtClean="0"/>
              <a:t> are:</a:t>
            </a:r>
          </a:p>
          <a:p>
            <a:r>
              <a:rPr lang="en-US" dirty="0" err="1" smtClean="0"/>
              <a:t>Laccase</a:t>
            </a:r>
            <a:endParaRPr lang="en-US" dirty="0" smtClean="0"/>
          </a:p>
          <a:p>
            <a:r>
              <a:rPr lang="en-US" dirty="0" err="1" smtClean="0"/>
              <a:t>Tyrosinase</a:t>
            </a:r>
            <a:endParaRPr lang="en-US" dirty="0" smtClean="0"/>
          </a:p>
          <a:p>
            <a:r>
              <a:rPr lang="en-US" dirty="0" smtClean="0"/>
              <a:t>In presence of oxygen these enzymes </a:t>
            </a:r>
            <a:r>
              <a:rPr lang="en-US" dirty="0" err="1" smtClean="0"/>
              <a:t>oxidise</a:t>
            </a:r>
            <a:r>
              <a:rPr lang="en-US" dirty="0" smtClean="0"/>
              <a:t> different </a:t>
            </a:r>
            <a:r>
              <a:rPr lang="en-US" dirty="0" err="1" smtClean="0"/>
              <a:t>phenolic</a:t>
            </a:r>
            <a:r>
              <a:rPr lang="en-US" dirty="0" smtClean="0"/>
              <a:t> compounds either by adding oxygen or by displacing hydrogen</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Addition of oxygen to </a:t>
            </a:r>
            <a:r>
              <a:rPr lang="en-US" dirty="0" err="1" smtClean="0"/>
              <a:t>monophenols</a:t>
            </a:r>
            <a:r>
              <a:rPr lang="en-US" dirty="0" smtClean="0"/>
              <a:t> results in formation of complex </a:t>
            </a:r>
            <a:r>
              <a:rPr lang="en-US" dirty="0" err="1" smtClean="0"/>
              <a:t>polyphenols</a:t>
            </a:r>
            <a:r>
              <a:rPr lang="en-US" dirty="0" smtClean="0"/>
              <a:t> such as tannins, </a:t>
            </a:r>
            <a:r>
              <a:rPr lang="en-US" dirty="0" err="1" smtClean="0"/>
              <a:t>lignins</a:t>
            </a:r>
            <a:r>
              <a:rPr lang="en-US" dirty="0" smtClean="0"/>
              <a:t>. Etc.</a:t>
            </a:r>
          </a:p>
          <a:p>
            <a:r>
              <a:rPr lang="en-US" dirty="0" smtClean="0"/>
              <a:t>Displacement of hydrogen forms </a:t>
            </a:r>
            <a:r>
              <a:rPr lang="en-US" dirty="0" err="1" smtClean="0"/>
              <a:t>quinones</a:t>
            </a:r>
            <a:r>
              <a:rPr lang="en-US" dirty="0" smtClean="0"/>
              <a:t> which are usually </a:t>
            </a:r>
            <a:r>
              <a:rPr lang="en-US" dirty="0" err="1" smtClean="0"/>
              <a:t>coloured</a:t>
            </a:r>
            <a:r>
              <a:rPr lang="en-US" dirty="0" smtClean="0"/>
              <a:t> and give the specific brown </a:t>
            </a:r>
            <a:r>
              <a:rPr lang="en-US" dirty="0" err="1" smtClean="0"/>
              <a:t>colour</a:t>
            </a:r>
            <a:r>
              <a:rPr lang="en-US" dirty="0" smtClean="0"/>
              <a:t> to diseased tissues</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The enzyme </a:t>
            </a:r>
            <a:r>
              <a:rPr lang="en-IN" dirty="0" err="1" smtClean="0"/>
              <a:t>peroxidase</a:t>
            </a:r>
            <a:r>
              <a:rPr lang="en-IN" dirty="0" smtClean="0"/>
              <a:t> is also present in plants and helps in removal of hydrogen atoms  from </a:t>
            </a:r>
            <a:r>
              <a:rPr lang="en-IN" dirty="0" err="1" smtClean="0"/>
              <a:t>phenolic</a:t>
            </a:r>
            <a:r>
              <a:rPr lang="en-IN" dirty="0" smtClean="0"/>
              <a:t> compounds and adding them to oxygen atoms of peroxide</a:t>
            </a:r>
          </a:p>
          <a:p>
            <a:r>
              <a:rPr lang="en-IN" dirty="0" smtClean="0"/>
              <a:t>The </a:t>
            </a:r>
            <a:r>
              <a:rPr lang="en-IN" dirty="0" err="1" smtClean="0"/>
              <a:t>phenolic</a:t>
            </a:r>
            <a:r>
              <a:rPr lang="en-IN" dirty="0" smtClean="0"/>
              <a:t> compounds </a:t>
            </a:r>
            <a:r>
              <a:rPr lang="en-IN" dirty="0" err="1" smtClean="0"/>
              <a:t>preexisting</a:t>
            </a:r>
            <a:r>
              <a:rPr lang="en-IN" dirty="0" smtClean="0"/>
              <a:t> in the plant whose synthesis is accelerated by infection process are called common </a:t>
            </a:r>
            <a:r>
              <a:rPr lang="en-IN" dirty="0" err="1" smtClean="0"/>
              <a:t>phenolics</a:t>
            </a:r>
            <a:r>
              <a:rPr lang="en-IN" dirty="0" smtClean="0"/>
              <a:t> as against those which do not exist in the plant but are formed as a result of interactions between the host and the pathogen</a:t>
            </a:r>
            <a:endParaRPr lang="en-IN"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latter are called </a:t>
            </a:r>
            <a:r>
              <a:rPr lang="en-IN" dirty="0" err="1" smtClean="0"/>
              <a:t>phytoalexins</a:t>
            </a:r>
            <a:endParaRPr lang="en-IN" dirty="0" smtClean="0"/>
          </a:p>
          <a:p>
            <a:r>
              <a:rPr lang="en-IN" dirty="0" smtClean="0"/>
              <a:t>The common phenol compounds are more prevalent and are usually present in the plant before infection.</a:t>
            </a:r>
            <a:endParaRPr lang="en-IN"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Their synthesis and accumulation rapidly increases after infection</a:t>
            </a:r>
          </a:p>
          <a:p>
            <a:r>
              <a:rPr lang="en-IN" dirty="0" smtClean="0"/>
              <a:t>This increase in synthesis is more rapid in resistant than in susceptible plants</a:t>
            </a:r>
            <a:endParaRPr lang="en-IN"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Chlorogenic</a:t>
            </a:r>
            <a:r>
              <a:rPr lang="en-IN" dirty="0" smtClean="0"/>
              <a:t> acid –found in many plants infected with various pathogens such as sweet potato, carrot and potato attacked by </a:t>
            </a:r>
            <a:r>
              <a:rPr lang="en-IN" dirty="0" err="1" smtClean="0"/>
              <a:t>Ceratocystis</a:t>
            </a:r>
            <a:r>
              <a:rPr lang="en-IN" dirty="0" smtClean="0"/>
              <a:t> </a:t>
            </a:r>
            <a:r>
              <a:rPr lang="en-IN" dirty="0" err="1" smtClean="0"/>
              <a:t>fimbriata</a:t>
            </a:r>
            <a:r>
              <a:rPr lang="en-IN" dirty="0" smtClean="0"/>
              <a:t> and tomatoes attacked by root knot nematode(</a:t>
            </a:r>
            <a:r>
              <a:rPr lang="en-IN" dirty="0" err="1" smtClean="0"/>
              <a:t>meloidogyne</a:t>
            </a:r>
            <a:r>
              <a:rPr lang="en-IN" dirty="0" smtClean="0"/>
              <a:t> incognita)</a:t>
            </a:r>
            <a:endParaRPr lang="en-IN"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Potatoes affected by late blight fungus shows presence of </a:t>
            </a:r>
            <a:r>
              <a:rPr lang="en-IN" dirty="0" err="1" smtClean="0"/>
              <a:t>orthodiphenol</a:t>
            </a:r>
            <a:r>
              <a:rPr lang="en-IN" dirty="0" smtClean="0"/>
              <a:t> and </a:t>
            </a:r>
            <a:r>
              <a:rPr lang="en-IN" dirty="0" err="1" smtClean="0"/>
              <a:t>scopoletin</a:t>
            </a:r>
            <a:endParaRPr lang="en-IN" dirty="0" smtClean="0"/>
          </a:p>
          <a:p>
            <a:r>
              <a:rPr lang="en-IN" dirty="0" err="1" smtClean="0"/>
              <a:t>Caffeic</a:t>
            </a:r>
            <a:r>
              <a:rPr lang="en-IN" dirty="0" smtClean="0"/>
              <a:t> acid and </a:t>
            </a:r>
            <a:r>
              <a:rPr lang="en-IN" dirty="0" err="1" smtClean="0"/>
              <a:t>umbelliferon</a:t>
            </a:r>
            <a:r>
              <a:rPr lang="en-IN" dirty="0" smtClean="0"/>
              <a:t> are found in sweet potato infected with </a:t>
            </a:r>
            <a:r>
              <a:rPr lang="en-IN" dirty="0" err="1" smtClean="0"/>
              <a:t>Ceratocystis</a:t>
            </a:r>
            <a:r>
              <a:rPr lang="en-IN" dirty="0" smtClean="0"/>
              <a:t> </a:t>
            </a:r>
            <a:r>
              <a:rPr lang="en-IN" dirty="0" err="1" smtClean="0"/>
              <a:t>fimbriata</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5-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Physiological activities –plants infected by phenols indirectly too</a:t>
            </a:r>
          </a:p>
          <a:p>
            <a:r>
              <a:rPr lang="en-IN" dirty="0" smtClean="0"/>
              <a:t>Phenols-suppress activity of IAA OXIDISING ENZYMES thus increasing </a:t>
            </a:r>
            <a:r>
              <a:rPr lang="en-IN" dirty="0" err="1" smtClean="0"/>
              <a:t>th</a:t>
            </a:r>
            <a:r>
              <a:rPr lang="en-IN" dirty="0" smtClean="0"/>
              <a:t> amount of this </a:t>
            </a:r>
            <a:r>
              <a:rPr lang="en-IN" dirty="0" err="1" smtClean="0"/>
              <a:t>auxin</a:t>
            </a:r>
            <a:r>
              <a:rPr lang="en-IN" dirty="0" smtClean="0"/>
              <a:t> or they may stimulate the activity of these enzymes.</a:t>
            </a:r>
            <a:endParaRPr lang="en-IN"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Certain fungi hydrolyze non toxic glycosides through the enzyme beta glycosidase produced by them or by the host cells in response to infection.</a:t>
            </a:r>
          </a:p>
          <a:p>
            <a:r>
              <a:rPr lang="en-US" dirty="0" smtClean="0"/>
              <a:t>Hydrolysis of </a:t>
            </a:r>
            <a:r>
              <a:rPr lang="en-US" dirty="0" err="1" smtClean="0"/>
              <a:t>phenolic</a:t>
            </a:r>
            <a:r>
              <a:rPr lang="en-US" dirty="0" smtClean="0"/>
              <a:t> glycosides yields anti infection phenols</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b) </a:t>
            </a:r>
            <a:r>
              <a:rPr lang="en-US" dirty="0" err="1" smtClean="0"/>
              <a:t>Phytoalexins</a:t>
            </a:r>
            <a:r>
              <a:rPr lang="en-US" dirty="0" smtClean="0"/>
              <a:t> :</a:t>
            </a:r>
          </a:p>
          <a:p>
            <a:pPr>
              <a:buNone/>
            </a:pPr>
            <a:r>
              <a:rPr lang="en-US" dirty="0" smtClean="0"/>
              <a:t>There are large number of antibiotic </a:t>
            </a:r>
            <a:r>
              <a:rPr lang="en-US" dirty="0" err="1" smtClean="0"/>
              <a:t>phenolics</a:t>
            </a:r>
            <a:r>
              <a:rPr lang="en-US" dirty="0" smtClean="0"/>
              <a:t> and other compounds which do not exist in the plant or the pathogen but are formed as a result of host parasitic interaction or any chemical or mechanical injury</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Such substances have been termed </a:t>
            </a:r>
            <a:r>
              <a:rPr lang="en-US" dirty="0" err="1" smtClean="0"/>
              <a:t>phytoalexins</a:t>
            </a:r>
            <a:endParaRPr lang="en-US" dirty="0" smtClean="0"/>
          </a:p>
          <a:p>
            <a:r>
              <a:rPr lang="en-US" dirty="0" smtClean="0"/>
              <a:t>It is believed to inhibit further development of most attacking fungi.</a:t>
            </a:r>
          </a:p>
          <a:p>
            <a:r>
              <a:rPr lang="en-US" dirty="0" smtClean="0"/>
              <a:t>Detected in healthy tissues too</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Kuc</a:t>
            </a:r>
            <a:r>
              <a:rPr lang="en-US" dirty="0" smtClean="0"/>
              <a:t> – </a:t>
            </a:r>
            <a:r>
              <a:rPr lang="en-US" dirty="0" err="1" smtClean="0"/>
              <a:t>phytoalexins</a:t>
            </a:r>
            <a:r>
              <a:rPr lang="en-US" dirty="0" smtClean="0"/>
              <a:t> as antibiotics produced in plant pathogen inter action or as a response to injury or other physiological stimuli.</a:t>
            </a:r>
          </a:p>
          <a:p>
            <a:r>
              <a:rPr lang="en-US" dirty="0" err="1" smtClean="0"/>
              <a:t>Phytoalexins</a:t>
            </a:r>
            <a:r>
              <a:rPr lang="en-US" dirty="0" smtClean="0"/>
              <a:t>- low mol wt. antimicrobial compounds</a:t>
            </a:r>
          </a:p>
          <a:p>
            <a:r>
              <a:rPr lang="en-US" dirty="0" err="1" smtClean="0"/>
              <a:t>Pterocarpan</a:t>
            </a:r>
            <a:r>
              <a:rPr lang="en-US" dirty="0" smtClean="0"/>
              <a:t> </a:t>
            </a:r>
            <a:r>
              <a:rPr lang="en-US" dirty="0" err="1" smtClean="0"/>
              <a:t>phytoalexin</a:t>
            </a:r>
            <a:r>
              <a:rPr lang="en-US" dirty="0" smtClean="0"/>
              <a:t> </a:t>
            </a:r>
            <a:r>
              <a:rPr lang="en-US" dirty="0" err="1" smtClean="0"/>
              <a:t>pisatin</a:t>
            </a:r>
            <a:r>
              <a:rPr lang="en-US" dirty="0" smtClean="0"/>
              <a:t>-endocarp tissues of detached pea pods inoculated with </a:t>
            </a:r>
            <a:r>
              <a:rPr lang="en-US" dirty="0" err="1" smtClean="0"/>
              <a:t>monilinia</a:t>
            </a:r>
            <a:r>
              <a:rPr lang="en-US" dirty="0" smtClean="0"/>
              <a:t> </a:t>
            </a:r>
            <a:r>
              <a:rPr lang="en-US" dirty="0" err="1" smtClean="0"/>
              <a:t>fructicola</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Phaseollin</a:t>
            </a:r>
            <a:r>
              <a:rPr lang="en-US" dirty="0" smtClean="0"/>
              <a:t>- spore suspensions of </a:t>
            </a:r>
            <a:r>
              <a:rPr lang="en-US" dirty="0" err="1" smtClean="0"/>
              <a:t>sclerotinia</a:t>
            </a:r>
            <a:r>
              <a:rPr lang="en-US" dirty="0" smtClean="0"/>
              <a:t> </a:t>
            </a:r>
            <a:r>
              <a:rPr lang="en-US" dirty="0" err="1" smtClean="0"/>
              <a:t>fructigena</a:t>
            </a:r>
            <a:r>
              <a:rPr lang="en-US" dirty="0" smtClean="0"/>
              <a:t> or </a:t>
            </a:r>
            <a:r>
              <a:rPr lang="en-US" dirty="0" err="1" smtClean="0"/>
              <a:t>phytophthora</a:t>
            </a:r>
            <a:r>
              <a:rPr lang="en-US" dirty="0" smtClean="0"/>
              <a:t> </a:t>
            </a:r>
            <a:r>
              <a:rPr lang="en-US" dirty="0" err="1" smtClean="0"/>
              <a:t>infestans</a:t>
            </a:r>
            <a:r>
              <a:rPr lang="en-US" dirty="0" smtClean="0"/>
              <a:t> when they were incubated in pod cavities of </a:t>
            </a:r>
            <a:r>
              <a:rPr lang="en-US" dirty="0" err="1" smtClean="0"/>
              <a:t>french</a:t>
            </a:r>
            <a:r>
              <a:rPr lang="en-US" dirty="0" smtClean="0"/>
              <a:t> beans.</a:t>
            </a:r>
          </a:p>
          <a:p>
            <a:r>
              <a:rPr lang="en-US" dirty="0" smtClean="0"/>
              <a:t>Investigations of beans have revealed the existence of three additional chemically related </a:t>
            </a:r>
            <a:r>
              <a:rPr lang="en-US" dirty="0" err="1" smtClean="0"/>
              <a:t>phytoalexins</a:t>
            </a:r>
            <a:r>
              <a:rPr lang="en-US" dirty="0" smtClean="0"/>
              <a:t>, </a:t>
            </a:r>
            <a:r>
              <a:rPr lang="en-US" dirty="0" err="1" smtClean="0"/>
              <a:t>viz</a:t>
            </a:r>
            <a:r>
              <a:rPr lang="en-US" dirty="0" smtClean="0"/>
              <a:t> </a:t>
            </a:r>
            <a:r>
              <a:rPr lang="en-US" dirty="0" err="1" smtClean="0"/>
              <a:t>phaseollidin</a:t>
            </a:r>
            <a:r>
              <a:rPr lang="en-US" dirty="0" smtClean="0"/>
              <a:t>, </a:t>
            </a:r>
            <a:r>
              <a:rPr lang="en-US" dirty="0" err="1" smtClean="0"/>
              <a:t>phaseollinisoflavan</a:t>
            </a:r>
            <a:r>
              <a:rPr lang="en-US" dirty="0" smtClean="0"/>
              <a:t>, </a:t>
            </a:r>
            <a:r>
              <a:rPr lang="en-US" dirty="0" err="1" smtClean="0"/>
              <a:t>kievitone</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Medicarpin</a:t>
            </a:r>
            <a:r>
              <a:rPr lang="en-US" dirty="0" smtClean="0"/>
              <a:t> – leaves of alfalfa</a:t>
            </a:r>
          </a:p>
          <a:p>
            <a:r>
              <a:rPr lang="en-US" dirty="0" err="1" smtClean="0"/>
              <a:t>Triflorirhizin</a:t>
            </a:r>
            <a:r>
              <a:rPr lang="en-US" dirty="0" smtClean="0"/>
              <a:t>-clover</a:t>
            </a:r>
          </a:p>
          <a:p>
            <a:r>
              <a:rPr lang="en-US" dirty="0" err="1" smtClean="0"/>
              <a:t>Maackinin</a:t>
            </a:r>
            <a:r>
              <a:rPr lang="en-US" dirty="0" smtClean="0"/>
              <a:t>-clover</a:t>
            </a:r>
          </a:p>
          <a:p>
            <a:r>
              <a:rPr lang="en-US" dirty="0" smtClean="0"/>
              <a:t>Also by </a:t>
            </a:r>
            <a:r>
              <a:rPr lang="en-US" dirty="0" err="1" smtClean="0"/>
              <a:t>cicer</a:t>
            </a:r>
            <a:r>
              <a:rPr lang="en-US" dirty="0" smtClean="0"/>
              <a:t> </a:t>
            </a:r>
            <a:r>
              <a:rPr lang="en-US" dirty="0" err="1" smtClean="0"/>
              <a:t>arietinum</a:t>
            </a:r>
            <a:endParaRPr lang="en-US" dirty="0" smtClean="0"/>
          </a:p>
          <a:p>
            <a:r>
              <a:rPr lang="en-US" dirty="0" err="1" smtClean="0"/>
              <a:t>Wyerone</a:t>
            </a:r>
            <a:r>
              <a:rPr lang="en-US" dirty="0" smtClean="0"/>
              <a:t> and </a:t>
            </a:r>
            <a:r>
              <a:rPr lang="en-US" dirty="0" err="1" smtClean="0"/>
              <a:t>wyeronic</a:t>
            </a:r>
            <a:r>
              <a:rPr lang="en-US" dirty="0" smtClean="0"/>
              <a:t> acid-</a:t>
            </a:r>
            <a:r>
              <a:rPr lang="en-US" dirty="0" err="1" smtClean="0"/>
              <a:t>broadbean</a:t>
            </a:r>
            <a:r>
              <a:rPr lang="en-US" dirty="0" smtClean="0"/>
              <a:t> seedlings inoculated with botrytis </a:t>
            </a:r>
            <a:r>
              <a:rPr lang="en-US" dirty="0" err="1" smtClean="0"/>
              <a:t>fabae</a:t>
            </a:r>
            <a:endParaRPr lang="en-US" dirty="0" smtClean="0"/>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Alfalfa- </a:t>
            </a:r>
            <a:r>
              <a:rPr lang="en-US" dirty="0" err="1" smtClean="0"/>
              <a:t>sativin</a:t>
            </a:r>
            <a:r>
              <a:rPr lang="en-US" dirty="0" smtClean="0"/>
              <a:t> </a:t>
            </a:r>
          </a:p>
          <a:p>
            <a:r>
              <a:rPr lang="en-US" dirty="0" smtClean="0"/>
              <a:t>Incompatible combination of </a:t>
            </a:r>
            <a:r>
              <a:rPr lang="en-US" dirty="0" err="1" smtClean="0"/>
              <a:t>soyabean</a:t>
            </a:r>
            <a:r>
              <a:rPr lang="en-US" dirty="0" smtClean="0"/>
              <a:t> with </a:t>
            </a:r>
            <a:r>
              <a:rPr lang="en-US" dirty="0" err="1" smtClean="0"/>
              <a:t>phytophthora</a:t>
            </a:r>
            <a:r>
              <a:rPr lang="en-US" dirty="0" smtClean="0"/>
              <a:t> </a:t>
            </a:r>
            <a:r>
              <a:rPr lang="en-US" dirty="0" err="1" smtClean="0"/>
              <a:t>megasperma</a:t>
            </a:r>
            <a:r>
              <a:rPr lang="en-US" dirty="0" smtClean="0"/>
              <a:t> yields </a:t>
            </a:r>
            <a:r>
              <a:rPr lang="en-US" dirty="0" err="1" smtClean="0"/>
              <a:t>glyceollin</a:t>
            </a:r>
            <a:endParaRPr lang="en-US" dirty="0" smtClean="0"/>
          </a:p>
          <a:p>
            <a:r>
              <a:rPr lang="en-US" dirty="0" smtClean="0"/>
              <a:t>Compatible combinations yields little</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Terpenoid</a:t>
            </a:r>
            <a:r>
              <a:rPr lang="en-US" dirty="0" smtClean="0"/>
              <a:t> </a:t>
            </a:r>
            <a:r>
              <a:rPr lang="en-US" dirty="0" err="1" smtClean="0"/>
              <a:t>phytoalexins</a:t>
            </a:r>
            <a:r>
              <a:rPr lang="en-US" dirty="0" smtClean="0"/>
              <a:t> of </a:t>
            </a:r>
            <a:r>
              <a:rPr lang="en-US" dirty="0" err="1" smtClean="0"/>
              <a:t>solanaceae</a:t>
            </a:r>
            <a:r>
              <a:rPr lang="en-US" dirty="0" smtClean="0"/>
              <a:t> – </a:t>
            </a:r>
            <a:r>
              <a:rPr lang="en-US" dirty="0" err="1" smtClean="0"/>
              <a:t>rishitin,phytuberin,capsidol</a:t>
            </a:r>
            <a:r>
              <a:rPr lang="en-US" dirty="0" smtClean="0"/>
              <a:t> and </a:t>
            </a:r>
            <a:r>
              <a:rPr lang="en-US" dirty="0" err="1" smtClean="0"/>
              <a:t>glutinasone</a:t>
            </a:r>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smtClean="0"/>
              <a:t>2) </a:t>
            </a:r>
            <a:r>
              <a:rPr lang="en-US" dirty="0" err="1" smtClean="0"/>
              <a:t>defence</a:t>
            </a:r>
            <a:r>
              <a:rPr lang="en-US" dirty="0" smtClean="0"/>
              <a:t> through induced synthesis of proteins and enzymes:</a:t>
            </a:r>
          </a:p>
          <a:p>
            <a:r>
              <a:rPr lang="en-US" dirty="0" smtClean="0"/>
              <a:t>Phenol oxidizing substances present in plants induce resistance by becoming more active in response to infection.</a:t>
            </a:r>
          </a:p>
          <a:p>
            <a:r>
              <a:rPr lang="en-US" dirty="0" smtClean="0"/>
              <a:t>In addition to these biosynthetic </a:t>
            </a:r>
            <a:r>
              <a:rPr lang="en-US" dirty="0" err="1" smtClean="0"/>
              <a:t>compounbds</a:t>
            </a:r>
            <a:r>
              <a:rPr lang="en-US" dirty="0" smtClean="0"/>
              <a:t> synthesis of proteins and enzymes in large quantities and in modified forms also contributes to post infection resistance of plants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7-320 (1).jpg"/>
          <p:cNvPicPr>
            <a:picLocks noGrp="1" noChangeAspect="1"/>
          </p:cNvPicPr>
          <p:nvPr>
            <p:ph idx="1"/>
          </p:nvPr>
        </p:nvPicPr>
        <p:blipFill>
          <a:blip r:embed="rId2"/>
          <a:stretch>
            <a:fillRect/>
          </a:stretch>
        </p:blipFill>
        <p:spPr>
          <a:xfrm>
            <a:off x="3048000" y="3005931"/>
            <a:ext cx="3048000" cy="1714500"/>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Black root rot of sweet potato </a:t>
            </a:r>
          </a:p>
          <a:p>
            <a:r>
              <a:rPr lang="en-US" dirty="0" smtClean="0"/>
              <a:t>One of the factors inducing these alternations in enzyme system is production of ethylene which itself is not antifungal</a:t>
            </a:r>
          </a:p>
          <a:p>
            <a:r>
              <a:rPr lang="en-US" dirty="0" smtClean="0"/>
              <a:t>It is produced </a:t>
            </a:r>
            <a:r>
              <a:rPr lang="en-US" dirty="0" err="1" smtClean="0"/>
              <a:t>inr</a:t>
            </a:r>
            <a:r>
              <a:rPr lang="en-US" dirty="0" smtClean="0"/>
              <a:t> response to infection and moves out to adjoining healthy cells where it alters protein synthesis and enzyme activities</a:t>
            </a: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Extracts of </a:t>
            </a:r>
            <a:r>
              <a:rPr lang="en-US" dirty="0" err="1" smtClean="0"/>
              <a:t>meloidogyne</a:t>
            </a:r>
            <a:r>
              <a:rPr lang="en-US" dirty="0" smtClean="0"/>
              <a:t> on tobacco show </a:t>
            </a:r>
            <a:r>
              <a:rPr lang="en-US" dirty="0" err="1" smtClean="0"/>
              <a:t>peroxidase</a:t>
            </a:r>
            <a:r>
              <a:rPr lang="en-US" dirty="0" smtClean="0"/>
              <a:t> activity but only in contact with plant cells suggesting that </a:t>
            </a:r>
            <a:r>
              <a:rPr lang="en-US" dirty="0" err="1" smtClean="0"/>
              <a:t>peroxidase</a:t>
            </a:r>
            <a:r>
              <a:rPr lang="en-US" dirty="0" smtClean="0"/>
              <a:t> activity is a plant </a:t>
            </a:r>
            <a:r>
              <a:rPr lang="en-US" dirty="0" err="1" smtClean="0"/>
              <a:t>defence</a:t>
            </a:r>
            <a:r>
              <a:rPr lang="en-US" dirty="0" smtClean="0"/>
              <a:t> mechanism against nematode invasion. </a:t>
            </a: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Phenylalanine ammonia </a:t>
            </a:r>
            <a:r>
              <a:rPr lang="en-US" dirty="0" err="1" smtClean="0"/>
              <a:t>lyase</a:t>
            </a:r>
            <a:r>
              <a:rPr lang="en-US" dirty="0" smtClean="0"/>
              <a:t> shows </a:t>
            </a:r>
            <a:r>
              <a:rPr lang="en-US" dirty="0" err="1" smtClean="0"/>
              <a:t>invreased</a:t>
            </a:r>
            <a:r>
              <a:rPr lang="en-US" dirty="0" smtClean="0"/>
              <a:t> activity and greater synthesis in diseased tissues</a:t>
            </a:r>
          </a:p>
          <a:p>
            <a:r>
              <a:rPr lang="en-US" dirty="0" smtClean="0"/>
              <a:t>Degree of resistance depends on the speed and limit of the protein synthesis and the speed with which the </a:t>
            </a:r>
            <a:r>
              <a:rPr lang="en-US" dirty="0" err="1" smtClean="0"/>
              <a:t>synthesised</a:t>
            </a:r>
            <a:r>
              <a:rPr lang="en-US" dirty="0" smtClean="0"/>
              <a:t> products move out to </a:t>
            </a:r>
            <a:r>
              <a:rPr lang="en-US" dirty="0" err="1" smtClean="0"/>
              <a:t>neighbouring</a:t>
            </a:r>
            <a:r>
              <a:rPr lang="en-US" dirty="0" smtClean="0"/>
              <a:t> </a:t>
            </a:r>
            <a:r>
              <a:rPr lang="en-US" dirty="0" err="1" smtClean="0"/>
              <a:t>lealthy</a:t>
            </a:r>
            <a:r>
              <a:rPr lang="en-US" dirty="0" smtClean="0"/>
              <a:t> tissues to form protective layers</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3) Formation of substrates resistant to enzymes of the pathogens:</a:t>
            </a:r>
          </a:p>
          <a:p>
            <a:pPr>
              <a:buNone/>
            </a:pPr>
            <a:r>
              <a:rPr lang="en-US" dirty="0" smtClean="0"/>
              <a:t>The tissue disintegration by many pathogens is brought about degradation of </a:t>
            </a:r>
            <a:r>
              <a:rPr lang="en-US" dirty="0" err="1" smtClean="0"/>
              <a:t>pectic</a:t>
            </a:r>
            <a:r>
              <a:rPr lang="en-US" dirty="0" smtClean="0"/>
              <a:t> substances in the middle lamella and disorganization of the tissue framework.</a:t>
            </a:r>
          </a:p>
          <a:p>
            <a:pPr>
              <a:buNone/>
            </a:pP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err="1" smtClean="0"/>
              <a:t>pectic</a:t>
            </a:r>
            <a:r>
              <a:rPr lang="en-US" dirty="0" smtClean="0"/>
              <a:t> substances are broken down by the action of parasite produced </a:t>
            </a:r>
            <a:r>
              <a:rPr lang="en-US" dirty="0" err="1" smtClean="0"/>
              <a:t>pectinolytic</a:t>
            </a:r>
            <a:r>
              <a:rPr lang="en-US" dirty="0" smtClean="0"/>
              <a:t> enzymes such as pectin methyl esterase, pectin </a:t>
            </a:r>
            <a:r>
              <a:rPr lang="en-US" dirty="0" err="1" smtClean="0"/>
              <a:t>glycosidase,polygalacturones</a:t>
            </a:r>
            <a:r>
              <a:rPr lang="en-US" dirty="0" smtClean="0"/>
              <a:t> and </a:t>
            </a:r>
            <a:r>
              <a:rPr lang="en-US" dirty="0" err="1" smtClean="0"/>
              <a:t>polymethyl</a:t>
            </a:r>
            <a:r>
              <a:rPr lang="en-US" dirty="0" smtClean="0"/>
              <a:t> </a:t>
            </a:r>
            <a:r>
              <a:rPr lang="en-US" dirty="0" err="1" smtClean="0"/>
              <a:t>galacturonase</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Post infection resistance in such cases may develop by formation of substances in the middle lamella which are not affected by these enzymes, for example polyvalent </a:t>
            </a:r>
            <a:r>
              <a:rPr lang="en-US" dirty="0" err="1" smtClean="0"/>
              <a:t>cations</a:t>
            </a:r>
            <a:r>
              <a:rPr lang="en-US" dirty="0" smtClean="0"/>
              <a:t> of pectin-protein.</a:t>
            </a:r>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Due to response of the cells to infection such substances are formed in the middle lamella and further tissue disintegration is halted</a:t>
            </a:r>
          </a:p>
          <a:p>
            <a:r>
              <a:rPr lang="en-US" dirty="0" err="1" smtClean="0"/>
              <a:t>Rhizoctonia</a:t>
            </a:r>
            <a:r>
              <a:rPr lang="en-US" dirty="0" smtClean="0"/>
              <a:t> </a:t>
            </a:r>
            <a:r>
              <a:rPr lang="en-US" dirty="0" err="1" smtClean="0"/>
              <a:t>solani</a:t>
            </a:r>
            <a:r>
              <a:rPr lang="en-US" dirty="0" smtClean="0"/>
              <a:t> causes necrosis in bean plants</a:t>
            </a:r>
          </a:p>
          <a:p>
            <a:r>
              <a:rPr lang="en-US" dirty="0" smtClean="0"/>
              <a:t>In resistant varieties the entry of the pathogen and activity of its pectin methyl esterase separates the methyl group from </a:t>
            </a:r>
            <a:r>
              <a:rPr lang="en-US" dirty="0" err="1" smtClean="0"/>
              <a:t>methylated</a:t>
            </a:r>
            <a:r>
              <a:rPr lang="en-US" dirty="0" smtClean="0"/>
              <a:t> </a:t>
            </a:r>
            <a:r>
              <a:rPr lang="en-US" dirty="0" err="1" smtClean="0"/>
              <a:t>pectic</a:t>
            </a:r>
            <a:r>
              <a:rPr lang="en-US" dirty="0" smtClean="0"/>
              <a:t> substances and forms </a:t>
            </a:r>
            <a:r>
              <a:rPr lang="en-US" dirty="0" err="1" smtClean="0"/>
              <a:t>polyvanent</a:t>
            </a:r>
            <a:r>
              <a:rPr lang="en-US" dirty="0" smtClean="0"/>
              <a:t> </a:t>
            </a:r>
            <a:r>
              <a:rPr lang="en-US" dirty="0" err="1" smtClean="0"/>
              <a:t>cations</a:t>
            </a:r>
            <a:r>
              <a:rPr lang="en-US" dirty="0" smtClean="0"/>
              <a:t> of pectin salts in the vicinity of the pathogen </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polyvalent </a:t>
            </a:r>
            <a:r>
              <a:rPr lang="en-US" dirty="0" err="1" smtClean="0"/>
              <a:t>cations</a:t>
            </a:r>
            <a:r>
              <a:rPr lang="en-US" dirty="0" smtClean="0"/>
              <a:t> contain calcium</a:t>
            </a:r>
          </a:p>
          <a:p>
            <a:r>
              <a:rPr lang="en-US" dirty="0" smtClean="0"/>
              <a:t>Due to Accumulation of calcium ions the pathogen fails to disintegrate the middle lamella</a:t>
            </a:r>
          </a:p>
          <a:p>
            <a:r>
              <a:rPr lang="en-US" dirty="0" smtClean="0"/>
              <a:t>Growth regulators also aid in the process</a:t>
            </a:r>
          </a:p>
          <a:p>
            <a:r>
              <a:rPr lang="en-US" dirty="0" err="1" smtClean="0"/>
              <a:t>Auxins</a:t>
            </a:r>
            <a:r>
              <a:rPr lang="en-US" dirty="0" smtClean="0"/>
              <a:t> produced by the host of the pathogen </a:t>
            </a:r>
            <a:r>
              <a:rPr lang="en-US" dirty="0" err="1" smtClean="0"/>
              <a:t>demethylate</a:t>
            </a:r>
            <a:r>
              <a:rPr lang="en-US" dirty="0" smtClean="0"/>
              <a:t> the </a:t>
            </a:r>
            <a:r>
              <a:rPr lang="en-US" dirty="0" err="1" smtClean="0"/>
              <a:t>pectic</a:t>
            </a:r>
            <a:r>
              <a:rPr lang="en-US" dirty="0" smtClean="0"/>
              <a:t> substances</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presence  of appropriate amount of calcium , </a:t>
            </a:r>
            <a:r>
              <a:rPr lang="en-US" dirty="0" err="1" smtClean="0"/>
              <a:t>pectic</a:t>
            </a:r>
            <a:r>
              <a:rPr lang="en-US" dirty="0" smtClean="0"/>
              <a:t> salts of calcium are formed</a:t>
            </a:r>
          </a:p>
          <a:p>
            <a:r>
              <a:rPr lang="en-US" dirty="0" smtClean="0"/>
              <a:t>These salts are not affected by </a:t>
            </a:r>
            <a:r>
              <a:rPr lang="en-US" dirty="0" err="1" smtClean="0"/>
              <a:t>hydrolysing</a:t>
            </a:r>
            <a:r>
              <a:rPr lang="en-US" dirty="0" smtClean="0"/>
              <a:t> enzymes</a:t>
            </a:r>
          </a:p>
          <a:p>
            <a:r>
              <a:rPr lang="en-US" dirty="0" smtClean="0"/>
              <a:t>Late blight of potato has been controlled by application of  </a:t>
            </a:r>
            <a:r>
              <a:rPr lang="en-US" dirty="0" err="1" smtClean="0"/>
              <a:t>auxins</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4) </a:t>
            </a:r>
            <a:r>
              <a:rPr lang="en-US" dirty="0" err="1" smtClean="0"/>
              <a:t>defence</a:t>
            </a:r>
            <a:r>
              <a:rPr lang="en-US" dirty="0" smtClean="0"/>
              <a:t> through inactivation of pathogen enzymes:</a:t>
            </a:r>
          </a:p>
          <a:p>
            <a:r>
              <a:rPr lang="en-US" dirty="0" smtClean="0"/>
              <a:t>Most </a:t>
            </a:r>
            <a:r>
              <a:rPr lang="en-US" dirty="0" err="1" smtClean="0"/>
              <a:t>necrotophic</a:t>
            </a:r>
            <a:r>
              <a:rPr lang="en-US" dirty="0" smtClean="0"/>
              <a:t> and </a:t>
            </a:r>
            <a:r>
              <a:rPr lang="en-US" dirty="0" err="1" smtClean="0"/>
              <a:t>hemibiotrophic</a:t>
            </a:r>
            <a:r>
              <a:rPr lang="en-US" dirty="0" smtClean="0"/>
              <a:t> fungi and most bacteria secrete an array of hydrolytic enzymes that often diffuse into the host tissues in advance of the pathogen securing a nutritional base for the pathogen by breaking down complex molecules into simpler ones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9-638 (4).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these </a:t>
            </a:r>
            <a:r>
              <a:rPr lang="en-US" dirty="0" err="1" smtClean="0"/>
              <a:t>hydrolases</a:t>
            </a:r>
            <a:r>
              <a:rPr lang="en-US" dirty="0" smtClean="0"/>
              <a:t> are inhibited or inactivated pathogenesis can be checked.</a:t>
            </a:r>
          </a:p>
          <a:p>
            <a:r>
              <a:rPr lang="en-US" dirty="0" smtClean="0"/>
              <a:t>In resistant </a:t>
            </a:r>
            <a:r>
              <a:rPr lang="en-US" dirty="0" err="1" smtClean="0"/>
              <a:t>reations</a:t>
            </a:r>
            <a:r>
              <a:rPr lang="en-US" dirty="0" smtClean="0"/>
              <a:t> of a host this occurs </a:t>
            </a:r>
            <a:r>
              <a:rPr lang="en-US" dirty="0" err="1" smtClean="0"/>
              <a:t>throuh</a:t>
            </a:r>
            <a:r>
              <a:rPr lang="en-US" dirty="0" smtClean="0"/>
              <a:t> enhanced activity of phenols, tannins and proteins as enzyme inhibitor.</a:t>
            </a:r>
          </a:p>
          <a:p>
            <a:r>
              <a:rPr lang="en-US" dirty="0" smtClean="0"/>
              <a:t>Several </a:t>
            </a:r>
            <a:r>
              <a:rPr lang="en-US" dirty="0" err="1" smtClean="0"/>
              <a:t>phenolic</a:t>
            </a:r>
            <a:r>
              <a:rPr lang="en-US" dirty="0" smtClean="0"/>
              <a:t> compounds can inactivate the enzymes produced by fungi</a:t>
            </a: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Tannins have been demonstrated as inhibitors of pathogen enzymes of botrytis </a:t>
            </a:r>
            <a:r>
              <a:rPr lang="en-US" dirty="0" err="1" smtClean="0"/>
              <a:t>cinerea</a:t>
            </a:r>
            <a:r>
              <a:rPr lang="en-US" dirty="0" smtClean="0"/>
              <a:t> in the skin of grape berries</a:t>
            </a: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5) Defence through detoxification of pathogen toxins:</a:t>
            </a:r>
          </a:p>
          <a:p>
            <a:pPr>
              <a:buNone/>
            </a:pPr>
            <a:r>
              <a:rPr lang="en-IN" dirty="0" smtClean="0"/>
              <a:t>In many cases there is a correlation between host sensitivity to toxin and susceptibility , toxin production and </a:t>
            </a:r>
            <a:r>
              <a:rPr lang="en-IN" dirty="0" err="1" smtClean="0"/>
              <a:t>pathogenicity</a:t>
            </a:r>
            <a:r>
              <a:rPr lang="en-IN" dirty="0" smtClean="0"/>
              <a:t> and between host response to toxins and to attack of the pathogen </a:t>
            </a:r>
          </a:p>
          <a:p>
            <a:pPr>
              <a:buNone/>
            </a:pPr>
            <a:endParaRPr lang="en-IN"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Thus it can be assumed that resistance to a toxin induced disease is resistance to the toxin itself.</a:t>
            </a:r>
          </a:p>
          <a:p>
            <a:r>
              <a:rPr lang="en-IN" dirty="0" smtClean="0"/>
              <a:t>Resistance to toxins has often been attributed to the ability of the plant metabolic processes to destroy or detoxify these substances</a:t>
            </a:r>
            <a:endParaRPr lang="en-IN"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6) Defence through altered biosynthetic pathways:</a:t>
            </a:r>
          </a:p>
          <a:p>
            <a:pPr>
              <a:buNone/>
            </a:pPr>
            <a:r>
              <a:rPr lang="en-IN" dirty="0" smtClean="0"/>
              <a:t>Respiration in diseased plants or their organs is increased with activation of </a:t>
            </a:r>
            <a:r>
              <a:rPr lang="en-IN" dirty="0" err="1" smtClean="0"/>
              <a:t>dehydrogenase</a:t>
            </a:r>
            <a:r>
              <a:rPr lang="en-IN" dirty="0" smtClean="0"/>
              <a:t>, </a:t>
            </a:r>
            <a:r>
              <a:rPr lang="en-IN" dirty="0" err="1" smtClean="0"/>
              <a:t>peroxidase</a:t>
            </a:r>
            <a:r>
              <a:rPr lang="en-IN" dirty="0" smtClean="0"/>
              <a:t>, phenol </a:t>
            </a:r>
            <a:r>
              <a:rPr lang="en-IN" dirty="0" err="1" smtClean="0"/>
              <a:t>oxidase</a:t>
            </a:r>
            <a:r>
              <a:rPr lang="en-IN" dirty="0" smtClean="0"/>
              <a:t> and </a:t>
            </a:r>
            <a:r>
              <a:rPr lang="en-IN" dirty="0" err="1" smtClean="0"/>
              <a:t>deaminase</a:t>
            </a:r>
            <a:endParaRPr lang="en-IN"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New enzymes , proteins and other compounds are also synthesised</a:t>
            </a:r>
          </a:p>
          <a:p>
            <a:r>
              <a:rPr lang="en-IN" dirty="0" err="1" smtClean="0"/>
              <a:t>Accumulutaion</a:t>
            </a:r>
            <a:r>
              <a:rPr lang="en-IN" dirty="0" smtClean="0"/>
              <a:t> of these substances maybe in quantities sufficient to harm the pathogen</a:t>
            </a:r>
          </a:p>
          <a:p>
            <a:r>
              <a:rPr lang="en-IN" dirty="0" smtClean="0"/>
              <a:t>Most of these compounds are formed through </a:t>
            </a:r>
            <a:r>
              <a:rPr lang="en-IN" dirty="0" err="1" smtClean="0"/>
              <a:t>shikimic</a:t>
            </a:r>
            <a:r>
              <a:rPr lang="en-IN" dirty="0" smtClean="0"/>
              <a:t> acid pathway and modified acetate </a:t>
            </a:r>
            <a:r>
              <a:rPr lang="en-IN" dirty="0" err="1" smtClean="0"/>
              <a:t>pathwy</a:t>
            </a:r>
            <a:endParaRPr lang="en-IN"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In diseased plants a part of the </a:t>
            </a:r>
            <a:r>
              <a:rPr lang="en-IN" dirty="0" err="1" smtClean="0"/>
              <a:t>glycolysis</a:t>
            </a:r>
            <a:r>
              <a:rPr lang="en-IN" dirty="0" smtClean="0"/>
              <a:t> is replaced by pentose pathway which forms the 4 carbon compound </a:t>
            </a:r>
            <a:r>
              <a:rPr lang="en-IN" dirty="0" err="1" smtClean="0"/>
              <a:t>erythrose</a:t>
            </a:r>
            <a:r>
              <a:rPr lang="en-IN" dirty="0" smtClean="0"/>
              <a:t> phosphate essential for initiation of </a:t>
            </a:r>
            <a:r>
              <a:rPr lang="en-IN" dirty="0" err="1" smtClean="0"/>
              <a:t>shikimic</a:t>
            </a:r>
            <a:r>
              <a:rPr lang="en-IN" dirty="0" smtClean="0"/>
              <a:t> acid pathway</a:t>
            </a:r>
            <a:endParaRPr lang="en-IN"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Although pentose pathway predominates in diseased plants </a:t>
            </a:r>
            <a:r>
              <a:rPr lang="en-IN" dirty="0" err="1" smtClean="0"/>
              <a:t>glycolysis</a:t>
            </a:r>
            <a:r>
              <a:rPr lang="en-IN" dirty="0" smtClean="0"/>
              <a:t> also continues and forms the 3 carbon compound </a:t>
            </a:r>
            <a:r>
              <a:rPr lang="en-IN" dirty="0" err="1" smtClean="0"/>
              <a:t>phosphoenol</a:t>
            </a:r>
            <a:r>
              <a:rPr lang="en-IN" dirty="0" smtClean="0"/>
              <a:t> </a:t>
            </a:r>
            <a:r>
              <a:rPr lang="en-IN" dirty="0" err="1" smtClean="0"/>
              <a:t>pyruvic</a:t>
            </a:r>
            <a:r>
              <a:rPr lang="en-IN" dirty="0" smtClean="0"/>
              <a:t> acid that combines with </a:t>
            </a:r>
            <a:r>
              <a:rPr lang="en-IN" dirty="0" err="1" smtClean="0"/>
              <a:t>erythrose</a:t>
            </a:r>
            <a:r>
              <a:rPr lang="en-IN" dirty="0" smtClean="0"/>
              <a:t> phosphate to initiate </a:t>
            </a:r>
            <a:r>
              <a:rPr lang="en-IN" dirty="0" err="1" smtClean="0"/>
              <a:t>shikimic</a:t>
            </a:r>
            <a:r>
              <a:rPr lang="en-IN" dirty="0" smtClean="0"/>
              <a:t> acid pathway leading to synthesis of common phenols and </a:t>
            </a:r>
            <a:r>
              <a:rPr lang="en-IN" dirty="0" err="1" smtClean="0"/>
              <a:t>phytoalexins</a:t>
            </a:r>
            <a:endParaRPr lang="en-IN"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7) Defence triggered by previous invaders:</a:t>
            </a:r>
          </a:p>
          <a:p>
            <a:pPr>
              <a:buNone/>
            </a:pPr>
            <a:r>
              <a:rPr lang="en-IN" dirty="0" smtClean="0"/>
              <a:t>Cross protection has been reported mainly in virus diseases.</a:t>
            </a:r>
          </a:p>
          <a:p>
            <a:pPr>
              <a:buNone/>
            </a:pPr>
            <a:r>
              <a:rPr lang="en-IN" dirty="0" smtClean="0"/>
              <a:t>This type of protection is based on induction of structural or biochemical defence mechanisms by invasion of the host by an </a:t>
            </a:r>
            <a:r>
              <a:rPr lang="en-IN" dirty="0" err="1" smtClean="0"/>
              <a:t>avirulent</a:t>
            </a:r>
            <a:r>
              <a:rPr lang="en-IN" dirty="0" smtClean="0"/>
              <a:t> strain of the pathogen or  a weak pathogen</a:t>
            </a:r>
            <a:endParaRPr lang="en-IN"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principles of cross protection overlap with other principles of defence mechanism .</a:t>
            </a:r>
          </a:p>
          <a:p>
            <a:r>
              <a:rPr lang="en-IN" dirty="0" smtClean="0"/>
              <a:t>The mechanisms of retardation of the main pathogen arriving after the previous invader maybe attributed to</a:t>
            </a:r>
          </a:p>
          <a:p>
            <a:pPr marL="514350" indent="-514350">
              <a:buFont typeface="+mj-lt"/>
              <a:buAutoNum type="alphaLcParenR"/>
            </a:pPr>
            <a:r>
              <a:rPr lang="en-IN" dirty="0" smtClean="0"/>
              <a:t>Induction of </a:t>
            </a:r>
            <a:r>
              <a:rPr lang="en-IN" dirty="0" err="1" smtClean="0"/>
              <a:t>phytoalexins</a:t>
            </a:r>
            <a:endParaRPr lang="en-IN" dirty="0" smtClean="0"/>
          </a:p>
          <a:p>
            <a:pPr marL="514350" indent="-514350">
              <a:buFont typeface="+mj-lt"/>
              <a:buAutoNum type="alphaLcParenR"/>
            </a:pPr>
            <a:r>
              <a:rPr lang="en-IN" dirty="0" smtClean="0"/>
              <a:t>Production of antibiotics</a:t>
            </a:r>
          </a:p>
          <a:p>
            <a:pPr marL="514350" indent="-514350">
              <a:buFont typeface="+mj-lt"/>
              <a:buAutoNum type="alphaLcParenR"/>
            </a:pPr>
            <a:r>
              <a:rPr lang="en-IN" dirty="0" smtClean="0"/>
              <a:t>Competition for nutrients</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0-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When a crop is inoculated with a mixture of spores from virulent and </a:t>
            </a:r>
            <a:r>
              <a:rPr lang="en-IN" dirty="0" err="1" smtClean="0"/>
              <a:t>avirulent</a:t>
            </a:r>
            <a:r>
              <a:rPr lang="en-IN" dirty="0" smtClean="0"/>
              <a:t> isolates of the same pathogenic fungus enlargement of lesions is slower with the mixed inoculation than with the virulent </a:t>
            </a:r>
            <a:r>
              <a:rPr lang="en-IN" smtClean="0"/>
              <a:t>isolate alone</a:t>
            </a:r>
            <a:endParaRPr lang="en-IN"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8) Hypersensitivity as defence mechanisms:</a:t>
            </a:r>
          </a:p>
          <a:p>
            <a:pPr>
              <a:buFont typeface="Wingdings" pitchFamily="2" charset="2"/>
              <a:buChar char="Ø"/>
            </a:pPr>
            <a:r>
              <a:rPr lang="en-IN" dirty="0" smtClean="0"/>
              <a:t>Rapid death of host cells</a:t>
            </a:r>
          </a:p>
          <a:p>
            <a:pPr>
              <a:buFont typeface="Wingdings" pitchFamily="2" charset="2"/>
              <a:buChar char="Ø"/>
            </a:pPr>
            <a:r>
              <a:rPr lang="en-IN" dirty="0" smtClean="0"/>
              <a:t>Tissue browning</a:t>
            </a:r>
          </a:p>
          <a:p>
            <a:pPr>
              <a:buFont typeface="Wingdings" pitchFamily="2" charset="2"/>
              <a:buChar char="Ø"/>
            </a:pPr>
            <a:r>
              <a:rPr lang="en-IN" dirty="0" smtClean="0"/>
              <a:t>Accumulation of antimicrobial components</a:t>
            </a:r>
          </a:p>
          <a:p>
            <a:pPr>
              <a:buFont typeface="Wingdings" pitchFamily="2" charset="2"/>
              <a:buChar char="Ø"/>
            </a:pPr>
            <a:r>
              <a:rPr lang="en-IN" dirty="0" smtClean="0"/>
              <a:t>Characteristic of resistant than susceptible cells</a:t>
            </a:r>
            <a:endParaRPr lang="en-IN"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provides both structural as well as physiological defence</a:t>
            </a:r>
          </a:p>
          <a:p>
            <a:r>
              <a:rPr lang="en-IN" dirty="0" smtClean="0"/>
              <a:t>In many plant diseases when the pathogen comes in contact with host cell wall or cytoplasm the nucleus moves towards the pathogen</a:t>
            </a:r>
            <a:endParaRPr lang="en-IN"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Soon it gets disorganized</a:t>
            </a:r>
          </a:p>
          <a:p>
            <a:r>
              <a:rPr lang="en-IN" dirty="0" smtClean="0"/>
              <a:t>Brown granules are formed in the cytoplasm</a:t>
            </a:r>
          </a:p>
          <a:p>
            <a:r>
              <a:rPr lang="en-IN" dirty="0" smtClean="0"/>
              <a:t>Granules accumulate around pathogen</a:t>
            </a:r>
          </a:p>
          <a:p>
            <a:r>
              <a:rPr lang="en-IN" dirty="0" smtClean="0"/>
              <a:t>Then disperses in the entire cell</a:t>
            </a:r>
          </a:p>
          <a:p>
            <a:r>
              <a:rPr lang="en-IN" dirty="0" smtClean="0"/>
              <a:t>Cell wall swells</a:t>
            </a:r>
          </a:p>
          <a:p>
            <a:r>
              <a:rPr lang="en-IN" dirty="0" smtClean="0"/>
              <a:t>Host cell is killed</a:t>
            </a:r>
            <a:endParaRPr lang="en-IN"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Necrotic or abortive defence reaction causes the organs of the pathogen to degenerate,</a:t>
            </a:r>
          </a:p>
          <a:p>
            <a:r>
              <a:rPr lang="en-IN" dirty="0" smtClean="0"/>
              <a:t>Its nuclei disorganised</a:t>
            </a:r>
          </a:p>
          <a:p>
            <a:r>
              <a:rPr lang="en-IN" dirty="0" smtClean="0"/>
              <a:t>Cytoplasm becomes dense</a:t>
            </a:r>
          </a:p>
          <a:p>
            <a:r>
              <a:rPr lang="en-IN" dirty="0" smtClean="0"/>
              <a:t>Pathogen is unable to move out of the necrotic cells</a:t>
            </a:r>
            <a:endParaRPr lang="en-IN"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Responses seen when  there is no compatibility between host and invading pathogen</a:t>
            </a:r>
          </a:p>
          <a:p>
            <a:r>
              <a:rPr lang="en-IN" dirty="0" smtClean="0"/>
              <a:t>Latter fails to establish parasitic relationship</a:t>
            </a:r>
            <a:endParaRPr lang="en-IN"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Incompatibility can be explained as ability of the host to recognise the pathogen and failure of the host to </a:t>
            </a:r>
            <a:r>
              <a:rPr lang="en-IN" dirty="0" err="1" smtClean="0"/>
              <a:t>duppress</a:t>
            </a:r>
            <a:r>
              <a:rPr lang="en-IN" dirty="0" smtClean="0"/>
              <a:t> the subsequent biochemical changes leading to rapid death of the host cells</a:t>
            </a:r>
            <a:endParaRPr lang="en-IN"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could be due to:</a:t>
            </a:r>
          </a:p>
          <a:p>
            <a:pPr marL="571500" indent="-571500">
              <a:buFont typeface="+mj-lt"/>
              <a:buAutoNum type="romanLcPeriod"/>
            </a:pPr>
            <a:r>
              <a:rPr lang="en-IN" dirty="0" smtClean="0"/>
              <a:t>Invading pathogen contains the components necessary for its recognition by the host cell</a:t>
            </a:r>
          </a:p>
          <a:p>
            <a:pPr marL="571500" indent="-571500">
              <a:buFont typeface="+mj-lt"/>
              <a:buAutoNum type="romanLcPeriod"/>
            </a:pPr>
            <a:r>
              <a:rPr lang="en-IN" dirty="0" smtClean="0"/>
              <a:t>Resistant host cells have the ability to recognise these components of the invading pathogen</a:t>
            </a:r>
            <a:endParaRPr lang="en-IN"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dirty="0" smtClean="0"/>
              <a:t>iii) The invading pathogen may lack factors which inhibit the host recognition system</a:t>
            </a:r>
          </a:p>
          <a:p>
            <a:pPr>
              <a:buNone/>
            </a:pPr>
            <a:r>
              <a:rPr lang="en-IN" dirty="0" smtClean="0"/>
              <a:t>iv) Even if recognition of the invading pathogen takes place, the pathogen </a:t>
            </a:r>
            <a:r>
              <a:rPr lang="en-IN" dirty="0" err="1" smtClean="0"/>
              <a:t>maynot</a:t>
            </a:r>
            <a:r>
              <a:rPr lang="en-IN" dirty="0" smtClean="0"/>
              <a:t> be capable of inhibiting few or more of the subsequent steps leading to resistant reaction</a:t>
            </a:r>
          </a:p>
          <a:p>
            <a:pPr>
              <a:buNone/>
            </a:pPr>
            <a:r>
              <a:rPr lang="en-IN" dirty="0" smtClean="0"/>
              <a:t>v) Even if all processes of the host resistant reactions are activated the invading pathogen </a:t>
            </a:r>
            <a:r>
              <a:rPr lang="en-IN" dirty="0" err="1" smtClean="0"/>
              <a:t>maynot</a:t>
            </a:r>
            <a:r>
              <a:rPr lang="en-IN" dirty="0" smtClean="0"/>
              <a:t> be tolerant of them</a:t>
            </a:r>
            <a:endParaRPr lang="en-IN"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1902-H M Ward</a:t>
            </a:r>
          </a:p>
          <a:p>
            <a:r>
              <a:rPr lang="en-IN" dirty="0" smtClean="0"/>
              <a:t>1915- E C </a:t>
            </a:r>
            <a:r>
              <a:rPr lang="en-IN" dirty="0" err="1" smtClean="0"/>
              <a:t>Stakman</a:t>
            </a:r>
            <a:endParaRPr lang="en-IN"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1-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mtClean="0"/>
              <a:t>summary</a:t>
            </a:r>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2-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3-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4-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4-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5-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7-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7-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8-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29-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30-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31-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32-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Plant pathogens induce reactions in the body of their host.</a:t>
            </a:r>
          </a:p>
          <a:p>
            <a:r>
              <a:rPr lang="en-IN" dirty="0" smtClean="0"/>
              <a:t>As a result certain abnormalities appear on the plant.</a:t>
            </a:r>
          </a:p>
          <a:p>
            <a:r>
              <a:rPr lang="en-IN" dirty="0" smtClean="0"/>
              <a:t>In addition the pathogen may itself become visible on the host surface .</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5-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The abnormalities , sign or the evidence of the disorder are known as symptoms of the. disease</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t>Mildew:</a:t>
            </a:r>
          </a:p>
          <a:p>
            <a:r>
              <a:rPr lang="en-IN" dirty="0" smtClean="0"/>
              <a:t>Pathogen is seen as white, grey ,brownish or purplish growth on the host surface.</a:t>
            </a:r>
          </a:p>
          <a:p>
            <a:r>
              <a:rPr lang="en-IN" dirty="0" smtClean="0"/>
              <a:t>In downy mildews the superficial growth is a tangled cottony or downy growth while in powdery mildews enormous numbers of spores are formed on superficial growth of the fungus giving the host surface a dusty or powdery appearance.</a:t>
            </a:r>
          </a:p>
          <a:p>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Black minute fruiting bodies may also develop in the powdery mass</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Rusts:</a:t>
            </a:r>
          </a:p>
          <a:p>
            <a:r>
              <a:rPr lang="en-IN" dirty="0" smtClean="0"/>
              <a:t>Diseases with rusty symptoms</a:t>
            </a:r>
          </a:p>
          <a:p>
            <a:r>
              <a:rPr lang="en-IN" dirty="0" smtClean="0"/>
              <a:t>They appear as relatively small pustules of spores usually breaking through the host epidermis.</a:t>
            </a:r>
          </a:p>
          <a:p>
            <a:r>
              <a:rPr lang="en-IN" dirty="0" smtClean="0"/>
              <a:t>Pustule maybe either dusty or compact . </a:t>
            </a:r>
          </a:p>
          <a:p>
            <a:r>
              <a:rPr lang="en-IN" dirty="0" smtClean="0"/>
              <a:t>Red,brown,yellow or black in colour.</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Smuts:</a:t>
            </a:r>
          </a:p>
          <a:p>
            <a:r>
              <a:rPr lang="en-IN" dirty="0" smtClean="0"/>
              <a:t>Word means a sooty or charcoal like powder.</a:t>
            </a:r>
          </a:p>
          <a:p>
            <a:r>
              <a:rPr lang="en-IN" dirty="0" smtClean="0"/>
              <a:t>Affected plants show a black or purplish black dusty mass</a:t>
            </a:r>
          </a:p>
          <a:p>
            <a:r>
              <a:rPr lang="en-IN" dirty="0" smtClean="0"/>
              <a:t>It maybe  found on stem, leaves as well as roots</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White blisters: on leaves of cruciferous  and other plants there maybe found numerous white blister like pustules which break open the epidermis and expose powdery masses of spores. </a:t>
            </a:r>
          </a:p>
          <a:p>
            <a:pPr>
              <a:buNone/>
            </a:pPr>
            <a:r>
              <a:rPr lang="en-IN" dirty="0" smtClean="0"/>
              <a:t> </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Blotch:</a:t>
            </a:r>
          </a:p>
          <a:p>
            <a:r>
              <a:rPr lang="en-IN" dirty="0" smtClean="0"/>
              <a:t>This symptom consists of a superfluous growth giving the fruit a blotched appearance as in the sooty blotch and flyspeck of apple fruits</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Sclerotia</a:t>
            </a:r>
            <a:r>
              <a:rPr lang="en-IN" dirty="0" smtClean="0"/>
              <a:t>:</a:t>
            </a:r>
          </a:p>
          <a:p>
            <a:r>
              <a:rPr lang="en-IN" dirty="0" smtClean="0"/>
              <a:t>A </a:t>
            </a:r>
            <a:r>
              <a:rPr lang="en-IN" dirty="0" err="1" smtClean="0"/>
              <a:t>sclerotium</a:t>
            </a:r>
            <a:r>
              <a:rPr lang="en-IN" dirty="0" smtClean="0"/>
              <a:t> is a compact , often hard mass of  dormant fungus mycelium.</a:t>
            </a:r>
          </a:p>
          <a:p>
            <a:r>
              <a:rPr lang="en-IN" dirty="0" smtClean="0"/>
              <a:t>In some diseases as in ergot of </a:t>
            </a:r>
            <a:r>
              <a:rPr lang="en-IN" dirty="0" err="1" smtClean="0"/>
              <a:t>graminaceous</a:t>
            </a:r>
            <a:r>
              <a:rPr lang="en-IN" dirty="0" smtClean="0"/>
              <a:t> plants the </a:t>
            </a:r>
            <a:r>
              <a:rPr lang="en-IN" dirty="0" err="1" smtClean="0"/>
              <a:t>sclerotium</a:t>
            </a:r>
            <a:r>
              <a:rPr lang="en-IN" dirty="0" smtClean="0"/>
              <a:t> assumes a characteristic shape .</a:t>
            </a:r>
          </a:p>
          <a:p>
            <a:r>
              <a:rPr lang="en-IN" dirty="0" smtClean="0"/>
              <a:t>In others it maybe variable</a:t>
            </a: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Sclerotia</a:t>
            </a:r>
            <a:r>
              <a:rPr lang="en-IN" dirty="0" smtClean="0"/>
              <a:t> are mostly dark coloured</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Exudations:I</a:t>
            </a:r>
            <a:endParaRPr lang="en-IN" dirty="0" smtClean="0"/>
          </a:p>
          <a:p>
            <a:endParaRPr lang="en-IN" dirty="0" smtClean="0"/>
          </a:p>
          <a:p>
            <a:r>
              <a:rPr lang="en-IN" dirty="0" smtClean="0"/>
              <a:t>In several bacterial diseases such as in bacterial blight of paddy, bacterial leaf streak of paddy and fire blight of </a:t>
            </a:r>
            <a:r>
              <a:rPr lang="en-IN" dirty="0" err="1" smtClean="0"/>
              <a:t>pome</a:t>
            </a:r>
            <a:r>
              <a:rPr lang="en-IN" dirty="0" smtClean="0"/>
              <a:t> fruits  masses of bacterial cells ooze out to the surface of the affected organ where they maybe seen as drops or smear.</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6-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Often they may form a crust after drying </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Symptoms resulting from internal disorders in the host plant may appear in one or more of the following forms:</a:t>
            </a:r>
          </a:p>
          <a:p>
            <a:r>
              <a:rPr lang="en-IN" dirty="0" smtClean="0"/>
              <a:t>Colour change: change of colour from the </a:t>
            </a:r>
            <a:r>
              <a:rPr lang="en-IN" dirty="0" err="1" smtClean="0"/>
              <a:t>noremal</a:t>
            </a:r>
            <a:r>
              <a:rPr lang="en-IN" dirty="0" smtClean="0"/>
              <a:t> or discolouration is one of the most common symptoms of plant diseases.</a:t>
            </a:r>
          </a:p>
          <a:p>
            <a:r>
              <a:rPr lang="en-IN" dirty="0" smtClean="0"/>
              <a:t>The green pigment may disappear entirely and its place maybe taken by yellow pigments.</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When this yellowing is due to lack of light it is called </a:t>
            </a:r>
            <a:r>
              <a:rPr lang="en-IN" dirty="0" err="1" smtClean="0"/>
              <a:t>etiolation</a:t>
            </a:r>
            <a:r>
              <a:rPr lang="en-IN" dirty="0" smtClean="0"/>
              <a:t>.</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 similar condition results from the influence of low temperature, lack of iron, excess of lime or alkali in the soil and infection by viruses , fungi and bacteria</a:t>
            </a:r>
          </a:p>
          <a:p>
            <a:r>
              <a:rPr lang="en-IN" dirty="0" smtClean="0"/>
              <a:t>In these cases the yellowing is known as </a:t>
            </a:r>
            <a:r>
              <a:rPr lang="en-IN" dirty="0" err="1" smtClean="0"/>
              <a:t>chlorosis</a:t>
            </a:r>
            <a:r>
              <a:rPr lang="en-IN" dirty="0" smtClean="0"/>
              <a:t> .</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sometimes the leaves are devoid of any pigment and look bleached or white.</a:t>
            </a:r>
          </a:p>
          <a:p>
            <a:r>
              <a:rPr lang="en-IN" dirty="0" smtClean="0"/>
              <a:t>This condition is known as albinism</a:t>
            </a:r>
          </a:p>
          <a:p>
            <a:r>
              <a:rPr lang="en-IN" dirty="0" smtClean="0"/>
              <a:t>Change of colour to red, purple or orange is </a:t>
            </a:r>
            <a:r>
              <a:rPr lang="en-IN" dirty="0" err="1" smtClean="0"/>
              <a:t>chromosis</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Font typeface="Wingdings" pitchFamily="2" charset="2"/>
              <a:buChar char="v"/>
            </a:pPr>
            <a:r>
              <a:rPr lang="en-IN" dirty="0" smtClean="0"/>
              <a:t>Overgrowths and hypertrophy:</a:t>
            </a:r>
          </a:p>
          <a:p>
            <a:r>
              <a:rPr lang="en-IN" dirty="0" smtClean="0"/>
              <a:t>Many pathogens through their biochemical activity induce excessive growth of host tissues.</a:t>
            </a:r>
          </a:p>
          <a:p>
            <a:r>
              <a:rPr lang="en-IN" dirty="0" smtClean="0"/>
              <a:t>This causes abnormal increase in size of affected organs</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is brought about by one or both of the two processes known as hyperplasia and hypertrophy.</a:t>
            </a:r>
          </a:p>
          <a:p>
            <a:r>
              <a:rPr lang="en-IN" dirty="0" smtClean="0"/>
              <a:t>Hyperplasia is the abnormal increase in the size of a plant organ due to increase in number of cells of which the organ is composed.</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cell division  is increased and so the number of cells at a given location is much higher than normal</a:t>
            </a:r>
          </a:p>
          <a:p>
            <a:r>
              <a:rPr lang="en-IN" dirty="0" smtClean="0"/>
              <a:t>In hypertrophy the increased size of the organ is due to increase in the size of cells of a particular tissue.</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pathogen may dissolve intervening walls between adjacent cells or </a:t>
            </a:r>
            <a:r>
              <a:rPr lang="en-IN" dirty="0" err="1" smtClean="0"/>
              <a:t>biochemicals</a:t>
            </a:r>
            <a:r>
              <a:rPr lang="en-IN" dirty="0" smtClean="0"/>
              <a:t> RELEASED by it may cause the cell to increase in size.</a:t>
            </a:r>
          </a:p>
          <a:p>
            <a:r>
              <a:rPr lang="en-IN" dirty="0" smtClean="0"/>
              <a:t>The overgrowths and their effects are of different types such as galls, curl, pocket or bladder, hairy root , witches broom, </a:t>
            </a:r>
            <a:r>
              <a:rPr lang="en-IN" dirty="0" err="1" smtClean="0"/>
              <a:t>intumescence</a:t>
            </a:r>
            <a:r>
              <a:rPr lang="en-IN" dirty="0" smtClean="0"/>
              <a:t> etc</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Font typeface="Wingdings" pitchFamily="2" charset="2"/>
              <a:buChar char="v"/>
            </a:pPr>
            <a:r>
              <a:rPr lang="en-IN" dirty="0" smtClean="0"/>
              <a:t>Atrophy:</a:t>
            </a:r>
          </a:p>
          <a:p>
            <a:r>
              <a:rPr lang="en-IN" dirty="0" smtClean="0"/>
              <a:t>Or </a:t>
            </a:r>
            <a:r>
              <a:rPr lang="en-IN" dirty="0" err="1" smtClean="0"/>
              <a:t>hypoplasia</a:t>
            </a:r>
            <a:r>
              <a:rPr lang="en-IN" dirty="0" smtClean="0"/>
              <a:t> or</a:t>
            </a:r>
          </a:p>
          <a:p>
            <a:r>
              <a:rPr lang="en-IN" dirty="0" smtClean="0"/>
              <a:t>Dwarfing:</a:t>
            </a:r>
          </a:p>
          <a:p>
            <a:r>
              <a:rPr lang="en-IN" dirty="0" smtClean="0"/>
              <a:t>In many diseases one of the results is inhibition of growth resulting in stunting or dwarfing</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7-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whole plant maybe dwarfed or only certain organs maybe affected</a:t>
            </a:r>
          </a:p>
          <a:p>
            <a:r>
              <a:rPr lang="en-IN" dirty="0" smtClean="0"/>
              <a:t>Sometimes hypertrophy and  atrophy  both are present in the same organ</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Font typeface="Wingdings" pitchFamily="2" charset="2"/>
              <a:buChar char="v"/>
            </a:pPr>
            <a:r>
              <a:rPr lang="en-IN" dirty="0" smtClean="0"/>
              <a:t>Necrosis:</a:t>
            </a:r>
          </a:p>
          <a:p>
            <a:r>
              <a:rPr lang="en-IN" dirty="0" smtClean="0"/>
              <a:t>Indicates the condition in which death of cells , tissues and organs has occurred as a result of parasitic activity.</a:t>
            </a:r>
          </a:p>
          <a:p>
            <a:r>
              <a:rPr lang="en-IN" dirty="0" smtClean="0"/>
              <a:t>Symptoms: spots, streaks, stripes, canker, blight, damping off, burn, scald or scorch and rot</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Font typeface="Wingdings" pitchFamily="2" charset="2"/>
              <a:buChar char="v"/>
            </a:pPr>
            <a:r>
              <a:rPr lang="en-IN" dirty="0" smtClean="0"/>
              <a:t>Die back or wither tip:</a:t>
            </a:r>
          </a:p>
          <a:p>
            <a:r>
              <a:rPr lang="en-IN" dirty="0" smtClean="0"/>
              <a:t>Drying of plant organs especially stem or branches </a:t>
            </a:r>
            <a:endParaRPr lang="en-IN"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Spots: cells are killed in limited areas </a:t>
            </a:r>
          </a:p>
          <a:p>
            <a:r>
              <a:rPr lang="en-US" dirty="0" smtClean="0"/>
              <a:t>Dead tissues-shades of brown</a:t>
            </a:r>
          </a:p>
          <a:p>
            <a:r>
              <a:rPr lang="en-US" dirty="0" smtClean="0"/>
              <a:t>Yellowing may precede the death of cells</a:t>
            </a:r>
          </a:p>
          <a:p>
            <a:r>
              <a:rPr lang="en-US" dirty="0" smtClean="0"/>
              <a:t>Leaf spots</a:t>
            </a:r>
          </a:p>
          <a:p>
            <a:r>
              <a:rPr lang="en-US" dirty="0" smtClean="0"/>
              <a:t>Yellow halo often seen around necrotic spots</a:t>
            </a:r>
          </a:p>
          <a:p>
            <a:r>
              <a:rPr lang="en-US" dirty="0" smtClean="0"/>
              <a:t>Indicates presence of toxins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Streaks or stripes:</a:t>
            </a:r>
          </a:p>
          <a:p>
            <a:r>
              <a:rPr lang="en-US" dirty="0" smtClean="0"/>
              <a:t>Canker: dead area in the bark  or cortex of the stem of woody areas  or on leaves too</a:t>
            </a:r>
          </a:p>
          <a:p>
            <a:r>
              <a:rPr lang="en-US" dirty="0" smtClean="0"/>
              <a:t>Some cankers superficial</a:t>
            </a:r>
          </a:p>
          <a:p>
            <a:r>
              <a:rPr lang="en-US" dirty="0" smtClean="0"/>
              <a:t>Some involve all tissues except </a:t>
            </a:r>
            <a:r>
              <a:rPr lang="en-US" dirty="0" err="1" smtClean="0"/>
              <a:t>fibres</a:t>
            </a:r>
            <a:endParaRPr lang="en-US" dirty="0" smtClean="0"/>
          </a:p>
          <a:p>
            <a:r>
              <a:rPr lang="en-US" dirty="0" smtClean="0"/>
              <a:t>Cause splitting of bark which may peel </a:t>
            </a:r>
            <a:r>
              <a:rPr lang="en-US" dirty="0" err="1" smtClean="0"/>
              <a:t>awayin</a:t>
            </a:r>
            <a:r>
              <a:rPr lang="en-US" dirty="0" smtClean="0"/>
              <a:t> some fruiting bodies of fungus seen after the bark is destroyed</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dirty="0" smtClean="0"/>
              <a:t>Blight:</a:t>
            </a:r>
          </a:p>
          <a:p>
            <a:r>
              <a:rPr lang="en-US" dirty="0" smtClean="0"/>
              <a:t>Sudden death of </a:t>
            </a:r>
            <a:r>
              <a:rPr lang="en-US" dirty="0" err="1" smtClean="0"/>
              <a:t>leaves,blossoms</a:t>
            </a:r>
            <a:r>
              <a:rPr lang="en-US" dirty="0" smtClean="0"/>
              <a:t> or twigs</a:t>
            </a:r>
          </a:p>
          <a:p>
            <a:r>
              <a:rPr lang="en-US" dirty="0" smtClean="0"/>
              <a:t> dead organ usually brown or black</a:t>
            </a:r>
          </a:p>
          <a:p>
            <a:r>
              <a:rPr lang="en-US" dirty="0" smtClean="0"/>
              <a:t>May disintegrate</a:t>
            </a:r>
          </a:p>
          <a:p>
            <a:pPr>
              <a:buFont typeface="Wingdings" pitchFamily="2" charset="2"/>
              <a:buChar char="v"/>
            </a:pPr>
            <a:r>
              <a:rPr lang="en-US" dirty="0" smtClean="0"/>
              <a:t>Damping off-tender skin is attacked near the soil line</a:t>
            </a:r>
          </a:p>
          <a:p>
            <a:r>
              <a:rPr lang="en-US" dirty="0" smtClean="0"/>
              <a:t>Affected part becomes constricted due to necrosis of the cortical tissues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Stem unable to bear the load of upper portion</a:t>
            </a:r>
          </a:p>
          <a:p>
            <a:r>
              <a:rPr lang="en-US" dirty="0" smtClean="0"/>
              <a:t>Seedlings collapse</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v"/>
            </a:pPr>
            <a:r>
              <a:rPr lang="en-US" dirty="0" smtClean="0"/>
              <a:t>Burns, scald or scorch: succulent organs die and turn brown due to high temperature</a:t>
            </a:r>
          </a:p>
          <a:p>
            <a:pPr>
              <a:buFont typeface="Wingdings" pitchFamily="2" charset="2"/>
              <a:buChar char="v"/>
            </a:pPr>
            <a:r>
              <a:rPr lang="en-US" dirty="0" smtClean="0"/>
              <a:t>Rot: tissues die and decompose</a:t>
            </a:r>
          </a:p>
          <a:p>
            <a:r>
              <a:rPr lang="en-US" dirty="0" smtClean="0"/>
              <a:t>Turn brown</a:t>
            </a:r>
          </a:p>
          <a:p>
            <a:r>
              <a:rPr lang="en-US" dirty="0" smtClean="0"/>
              <a:t>Fungi or bacteria which dissolve the middle lamella between cell walls -enzymes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Anthracnose:</a:t>
            </a:r>
          </a:p>
          <a:p>
            <a:r>
              <a:rPr lang="en-US" dirty="0" smtClean="0"/>
              <a:t>Ulcer like lesion on </a:t>
            </a:r>
            <a:r>
              <a:rPr lang="en-US" dirty="0" err="1" smtClean="0"/>
              <a:t>fruit,pods</a:t>
            </a:r>
            <a:r>
              <a:rPr lang="en-US" dirty="0" smtClean="0"/>
              <a:t> and stems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t>
            </a:r>
            <a:endParaRPr lang="en-IN" dirty="0"/>
          </a:p>
        </p:txBody>
      </p:sp>
      <p:sp>
        <p:nvSpPr>
          <p:cNvPr id="3" name="Content Placeholder 2"/>
          <p:cNvSpPr>
            <a:spLocks noGrp="1"/>
          </p:cNvSpPr>
          <p:nvPr>
            <p:ph idx="1"/>
          </p:nvPr>
        </p:nvSpPr>
        <p:spPr/>
        <p:txBody>
          <a:bodyPr/>
          <a:lstStyle/>
          <a:p>
            <a:pPr>
              <a:buFont typeface="Wingdings" pitchFamily="2" charset="2"/>
              <a:buChar char="v"/>
            </a:pPr>
            <a:r>
              <a:rPr lang="en-IN" dirty="0" smtClean="0"/>
              <a:t>Wilts:</a:t>
            </a:r>
          </a:p>
          <a:p>
            <a:r>
              <a:rPr lang="en-IN" dirty="0" smtClean="0"/>
              <a:t>Drying of the entire plant</a:t>
            </a:r>
          </a:p>
          <a:p>
            <a:r>
              <a:rPr lang="en-IN" dirty="0" smtClean="0"/>
              <a:t>Loose turgidity</a:t>
            </a:r>
          </a:p>
          <a:p>
            <a:r>
              <a:rPr lang="en-IN" dirty="0" smtClean="0"/>
              <a:t>Become flaccid and droop</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8-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Miscellaneous:</a:t>
            </a:r>
          </a:p>
          <a:p>
            <a:pPr marL="514350" indent="-514350">
              <a:buFont typeface="+mj-lt"/>
              <a:buAutoNum type="arabicPeriod"/>
            </a:pPr>
            <a:r>
              <a:rPr lang="en-US" dirty="0" smtClean="0"/>
              <a:t>Alteration in habit and symmetry: prostrate or creeping-ascending</a:t>
            </a:r>
            <a:r>
              <a:rPr lang="en-US" smtClean="0"/>
              <a:t>; leaves become </a:t>
            </a:r>
            <a:r>
              <a:rPr lang="en-US" dirty="0" smtClean="0"/>
              <a:t>lobed from simple; inflorescence changed from a head to a spike.</a:t>
            </a:r>
          </a:p>
          <a:p>
            <a:pPr marL="514350" indent="-514350">
              <a:buFont typeface="+mj-lt"/>
              <a:buAutoNum type="arabicPeriod"/>
            </a:pPr>
            <a:r>
              <a:rPr lang="en-US" dirty="0" smtClean="0"/>
              <a:t>Transformation of organs or replacement of organs to new structures</a:t>
            </a:r>
          </a:p>
          <a:p>
            <a:pPr marL="514350" indent="-514350">
              <a:buNone/>
            </a:pPr>
            <a:r>
              <a:rPr lang="en-US" dirty="0" smtClean="0"/>
              <a:t> </a:t>
            </a:r>
            <a:r>
              <a:rPr lang="en-US" dirty="0" smtClean="0"/>
              <a:t>  disease diagnosis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Defence mechanism</a:t>
            </a:r>
            <a:endParaRPr lang="en-IN" dirty="0"/>
          </a:p>
        </p:txBody>
      </p:sp>
      <p:sp>
        <p:nvSpPr>
          <p:cNvPr id="3" name="Content Placeholder 2"/>
          <p:cNvSpPr>
            <a:spLocks noGrp="1"/>
          </p:cNvSpPr>
          <p:nvPr>
            <p:ph idx="1"/>
          </p:nvPr>
        </p:nvSpPr>
        <p:spPr/>
        <p:txBody>
          <a:bodyPr/>
          <a:lstStyle/>
          <a:p>
            <a:r>
              <a:rPr lang="en-IN" dirty="0" smtClean="0"/>
              <a:t>Physiological or biochemical defence is more important and common than structural defence as methods for resisting invasion by plant pathogens</a:t>
            </a: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By biochemical conditions and reactions the host inactivates the pathogen or its toxins or kills it before the infection spreads and the disease becomes serious</a:t>
            </a:r>
          </a:p>
          <a:p>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These biochemical mechanisms maybe present in the plant prior to attack.</a:t>
            </a:r>
          </a:p>
          <a:p>
            <a:r>
              <a:rPr lang="en-IN" dirty="0" smtClean="0"/>
              <a:t>But more commonly they develop in response to pathogenic activities(post </a:t>
            </a:r>
            <a:r>
              <a:rPr lang="en-IN" dirty="0" err="1" smtClean="0"/>
              <a:t>infectional</a:t>
            </a:r>
            <a:r>
              <a:rPr lang="en-IN" dirty="0" smtClean="0"/>
              <a:t> biochemical defence)</a:t>
            </a: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 chemical compounds present in the plant or synthesised in response to infection have been classified.</a:t>
            </a:r>
          </a:p>
          <a:p>
            <a:r>
              <a:rPr lang="en-IN" dirty="0" smtClean="0"/>
              <a:t>The antifungal components can be classified into four groups:</a:t>
            </a:r>
            <a:r>
              <a:rPr lang="en-IN" dirty="0" smtClean="0">
                <a:sym typeface="Wingdings" pitchFamily="2" charset="2"/>
              </a:rPr>
              <a:t>  (according to </a:t>
            </a:r>
            <a:r>
              <a:rPr lang="en-IN" dirty="0" err="1" smtClean="0">
                <a:sym typeface="Wingdings" pitchFamily="2" charset="2"/>
              </a:rPr>
              <a:t>Ingham</a:t>
            </a:r>
            <a:r>
              <a:rPr lang="en-IN" dirty="0" smtClean="0">
                <a:sym typeface="Wingdings" pitchFamily="2" charset="2"/>
              </a:rPr>
              <a:t>)</a:t>
            </a:r>
            <a:r>
              <a:rPr lang="en-IN" dirty="0" smtClean="0"/>
              <a:t> </a:t>
            </a: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PROHIBITINS</a:t>
            </a:r>
          </a:p>
          <a:p>
            <a:pPr marL="514350" indent="-514350">
              <a:buFont typeface="+mj-lt"/>
              <a:buAutoNum type="arabicPeriod"/>
            </a:pPr>
            <a:r>
              <a:rPr lang="en-IN" dirty="0" err="1" smtClean="0"/>
              <a:t>Inhibitins</a:t>
            </a:r>
            <a:endParaRPr lang="en-IN" dirty="0" smtClean="0"/>
          </a:p>
          <a:p>
            <a:pPr marL="514350" indent="-514350">
              <a:buFont typeface="+mj-lt"/>
              <a:buAutoNum type="arabicPeriod"/>
            </a:pPr>
            <a:r>
              <a:rPr lang="en-IN" dirty="0" smtClean="0"/>
              <a:t>Post </a:t>
            </a:r>
            <a:r>
              <a:rPr lang="en-IN" dirty="0" err="1" smtClean="0"/>
              <a:t>inhibitins</a:t>
            </a:r>
            <a:endParaRPr lang="en-IN" dirty="0" smtClean="0"/>
          </a:p>
          <a:p>
            <a:pPr marL="514350" indent="-514350">
              <a:buFont typeface="+mj-lt"/>
              <a:buAutoNum type="arabicPeriod"/>
            </a:pPr>
            <a:r>
              <a:rPr lang="en-IN" dirty="0" err="1" smtClean="0"/>
              <a:t>phytoalexins</a:t>
            </a: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Proinhibitins</a:t>
            </a:r>
            <a:r>
              <a:rPr lang="en-IN" dirty="0" smtClean="0"/>
              <a:t> and </a:t>
            </a:r>
            <a:r>
              <a:rPr lang="en-IN" dirty="0" err="1" smtClean="0"/>
              <a:t>inhibitins</a:t>
            </a:r>
            <a:r>
              <a:rPr lang="en-IN" dirty="0" smtClean="0"/>
              <a:t> are normal constituents of the plant involved in constitutive or semi constitutive defence materials.</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Post </a:t>
            </a:r>
            <a:r>
              <a:rPr lang="en-IN" dirty="0" err="1" smtClean="0"/>
              <a:t>inhibitins</a:t>
            </a:r>
            <a:r>
              <a:rPr lang="en-IN" dirty="0" smtClean="0"/>
              <a:t> are formed by minor alterations of pre existing compounds.</a:t>
            </a:r>
          </a:p>
          <a:p>
            <a:r>
              <a:rPr lang="en-IN" dirty="0" err="1" smtClean="0"/>
              <a:t>Phytoalexins</a:t>
            </a:r>
            <a:r>
              <a:rPr lang="en-IN" dirty="0" smtClean="0"/>
              <a:t> are post </a:t>
            </a:r>
            <a:r>
              <a:rPr lang="en-IN" dirty="0" err="1" smtClean="0"/>
              <a:t>infectionally</a:t>
            </a:r>
            <a:r>
              <a:rPr lang="en-IN" dirty="0" smtClean="0"/>
              <a:t> produced metabolites.</a:t>
            </a:r>
          </a:p>
          <a:p>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Bell had called the compounds pre existing in the plant as constitutive antibiotics</a:t>
            </a:r>
          </a:p>
          <a:p>
            <a:r>
              <a:rPr lang="en-IN" dirty="0" smtClean="0"/>
              <a:t>Those formed in response to wounds as wound antibiotics</a:t>
            </a:r>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Antifungal and antimicrobial compounds released by the plant in the environment:</a:t>
            </a:r>
          </a:p>
          <a:p>
            <a:pPr marL="514350" indent="-514350">
              <a:buNone/>
            </a:pPr>
            <a:r>
              <a:rPr lang="en-IN" dirty="0" smtClean="0"/>
              <a:t>      during the growth and accompanying activities of higher plants there </a:t>
            </a:r>
            <a:r>
              <a:rPr lang="en-IN" dirty="0" err="1" smtClean="0"/>
              <a:t>ois</a:t>
            </a:r>
            <a:r>
              <a:rPr lang="en-IN" dirty="0" smtClean="0"/>
              <a:t> a continuous exchange of materials with the surrounding environment.</a:t>
            </a:r>
          </a:p>
          <a:p>
            <a:pPr marL="514350" indent="-514350">
              <a:buFont typeface="+mj-lt"/>
              <a:buAutoNum type="arabicPeriod"/>
            </a:pP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9-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Plants not only take in water and nutrients from soil and </a:t>
            </a:r>
            <a:r>
              <a:rPr lang="en-US" dirty="0" err="1" smtClean="0"/>
              <a:t>carbondioxide</a:t>
            </a:r>
            <a:r>
              <a:rPr lang="en-US" dirty="0" smtClean="0"/>
              <a:t> and oxygen from the atmosphere but also liberate gases as well as organic substances from leaves and roots.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These leaf and root exudates contain those </a:t>
            </a:r>
            <a:r>
              <a:rPr lang="en-IN" dirty="0" err="1" smtClean="0"/>
              <a:t>biochemicals</a:t>
            </a:r>
            <a:r>
              <a:rPr lang="en-IN" dirty="0" smtClean="0"/>
              <a:t> which are produced during metabolic processes of the plant cells such as amino acids, sugars, glycosides, organic acids, enzymes, alkaloids, nucleotides and </a:t>
            </a:r>
            <a:r>
              <a:rPr lang="en-IN" dirty="0" err="1" smtClean="0"/>
              <a:t>flavanones</a:t>
            </a:r>
            <a:r>
              <a:rPr lang="en-IN" dirty="0" smtClean="0"/>
              <a:t>, inorganic acids,  and also certain growth factors and toxic materials</a:t>
            </a:r>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They have a profound effect on the nature of the environment including the </a:t>
            </a:r>
            <a:r>
              <a:rPr lang="en-IN" dirty="0" err="1" smtClean="0"/>
              <a:t>phyllosphere</a:t>
            </a:r>
            <a:r>
              <a:rPr lang="en-IN" dirty="0" smtClean="0"/>
              <a:t> and the </a:t>
            </a:r>
            <a:r>
              <a:rPr lang="en-IN" dirty="0" err="1" smtClean="0"/>
              <a:t>rhizosphere</a:t>
            </a:r>
            <a:r>
              <a:rPr lang="en-IN" dirty="0" smtClean="0"/>
              <a:t> </a:t>
            </a:r>
            <a:r>
              <a:rPr lang="en-IN" dirty="0" err="1" smtClean="0"/>
              <a:t>microflora</a:t>
            </a:r>
            <a:r>
              <a:rPr lang="en-IN" dirty="0" smtClean="0"/>
              <a:t> and fauna.</a:t>
            </a:r>
          </a:p>
          <a:p>
            <a:r>
              <a:rPr lang="en-IN" dirty="0" smtClean="0"/>
              <a:t>These substances may accumulate in minute drops on leaf surfaces or diffuse in the moisture of the environment around leaves and roots.</a:t>
            </a:r>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A number of inhibitory substances are also included in the exudates.</a:t>
            </a:r>
          </a:p>
          <a:p>
            <a:r>
              <a:rPr lang="en-IN" dirty="0" smtClean="0"/>
              <a:t>They directly affect microorganisms or encourage certain groups to dominate the environment and function as antagonists of the pathogen</a:t>
            </a:r>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Tomato leaves- excrete chemicals that provide resistance to attack of </a:t>
            </a:r>
            <a:r>
              <a:rPr lang="en-IN" dirty="0" err="1" smtClean="0"/>
              <a:t>Borytis</a:t>
            </a:r>
            <a:r>
              <a:rPr lang="en-IN" dirty="0" smtClean="0"/>
              <a:t> </a:t>
            </a:r>
            <a:r>
              <a:rPr lang="en-IN" dirty="0" err="1" smtClean="0"/>
              <a:t>cinerea</a:t>
            </a:r>
            <a:r>
              <a:rPr lang="en-IN" dirty="0" smtClean="0"/>
              <a:t>.</a:t>
            </a:r>
          </a:p>
          <a:p>
            <a:r>
              <a:rPr lang="en-IN" dirty="0" smtClean="0"/>
              <a:t>Cowpea leaves resistant to </a:t>
            </a:r>
            <a:r>
              <a:rPr lang="en-IN" dirty="0" err="1" smtClean="0"/>
              <a:t>Cercospora</a:t>
            </a:r>
            <a:r>
              <a:rPr lang="en-IN" dirty="0" smtClean="0"/>
              <a:t> leaf </a:t>
            </a:r>
            <a:r>
              <a:rPr lang="en-IN" dirty="0" err="1" smtClean="0"/>
              <a:t>spottoxic</a:t>
            </a:r>
            <a:r>
              <a:rPr lang="en-IN" dirty="0" smtClean="0"/>
              <a:t> substances that inhibit germination of conidia.</a:t>
            </a:r>
          </a:p>
          <a:p>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 leaf spot of </a:t>
            </a:r>
            <a:r>
              <a:rPr lang="en-IN" dirty="0" err="1" smtClean="0"/>
              <a:t>sugarbeet</a:t>
            </a:r>
            <a:r>
              <a:rPr lang="en-IN" dirty="0" smtClean="0"/>
              <a:t> ( </a:t>
            </a:r>
            <a:r>
              <a:rPr lang="en-IN" dirty="0" err="1" smtClean="0"/>
              <a:t>Cercospora</a:t>
            </a:r>
            <a:r>
              <a:rPr lang="en-IN" dirty="0" smtClean="0"/>
              <a:t> </a:t>
            </a:r>
            <a:r>
              <a:rPr lang="en-IN" dirty="0" err="1" smtClean="0"/>
              <a:t>beticola</a:t>
            </a:r>
            <a:r>
              <a:rPr lang="en-IN" dirty="0" smtClean="0"/>
              <a:t>) low incidence of local lesions on the leaves of a resistant variety has been </a:t>
            </a:r>
            <a:r>
              <a:rPr lang="en-IN" dirty="0" err="1" smtClean="0"/>
              <a:t>corelated</a:t>
            </a:r>
            <a:r>
              <a:rPr lang="en-IN" dirty="0" smtClean="0"/>
              <a:t> with the presence of a diffusible inhibitor from healthy leaves</a:t>
            </a:r>
            <a:endParaRPr lang="en-IN"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Spore germination of the fungus inhibited by resistant leaves, their water washings and dew deposited on such leaves.</a:t>
            </a:r>
          </a:p>
          <a:p>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Certain powdery mildew resistant varieties of apple exude toxic waxes on leaf surfaces which prevent germination of conidia of </a:t>
            </a:r>
            <a:r>
              <a:rPr lang="en-IN" dirty="0" err="1" smtClean="0"/>
              <a:t>Podosphaera</a:t>
            </a:r>
            <a:r>
              <a:rPr lang="en-IN" dirty="0" smtClean="0"/>
              <a:t> </a:t>
            </a:r>
            <a:r>
              <a:rPr lang="en-IN" dirty="0" err="1" smtClean="0"/>
              <a:t>leucotricha</a:t>
            </a:r>
            <a:endParaRPr lang="en-IN" dirty="0" smtClean="0"/>
          </a:p>
          <a:p>
            <a:r>
              <a:rPr lang="en-IN" dirty="0" smtClean="0"/>
              <a:t>Apple varieties producing low amounts of this wax are usually susceptible to powdery mildews.</a:t>
            </a:r>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Epidermal excretions play an important role in establishing infection of </a:t>
            </a:r>
            <a:r>
              <a:rPr lang="en-IN" dirty="0" err="1" smtClean="0"/>
              <a:t>plasmopara</a:t>
            </a:r>
            <a:r>
              <a:rPr lang="en-IN" dirty="0" smtClean="0"/>
              <a:t> </a:t>
            </a:r>
            <a:r>
              <a:rPr lang="en-IN" dirty="0" err="1" smtClean="0"/>
              <a:t>viticola</a:t>
            </a:r>
            <a:r>
              <a:rPr lang="en-IN" dirty="0" smtClean="0"/>
              <a:t>.</a:t>
            </a:r>
          </a:p>
          <a:p>
            <a:r>
              <a:rPr lang="en-IN" dirty="0" smtClean="0"/>
              <a:t>Red scales of onion contain </a:t>
            </a:r>
            <a:r>
              <a:rPr lang="en-IN" dirty="0" err="1" smtClean="0"/>
              <a:t>protocatechuic</a:t>
            </a:r>
            <a:r>
              <a:rPr lang="en-IN" dirty="0" smtClean="0"/>
              <a:t> acid and </a:t>
            </a:r>
            <a:r>
              <a:rPr lang="en-IN" dirty="0" err="1" smtClean="0"/>
              <a:t>catechol</a:t>
            </a:r>
            <a:r>
              <a:rPr lang="en-IN" dirty="0" smtClean="0"/>
              <a:t> which may exude in drops and impart resistance to attack of </a:t>
            </a:r>
            <a:r>
              <a:rPr lang="en-IN" dirty="0" err="1" smtClean="0"/>
              <a:t>colletotrichum</a:t>
            </a:r>
            <a:r>
              <a:rPr lang="en-IN" dirty="0" smtClean="0"/>
              <a:t> </a:t>
            </a:r>
            <a:r>
              <a:rPr lang="en-IN" dirty="0" err="1" smtClean="0"/>
              <a:t>circinans</a:t>
            </a:r>
            <a:endParaRPr lang="en-IN"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These </a:t>
            </a:r>
            <a:r>
              <a:rPr lang="en-IN" dirty="0" err="1" smtClean="0"/>
              <a:t>phenolic</a:t>
            </a:r>
            <a:r>
              <a:rPr lang="en-IN" dirty="0" smtClean="0"/>
              <a:t> substances inhibit spore germination of the fungus</a:t>
            </a:r>
          </a:p>
          <a:p>
            <a:r>
              <a:rPr lang="en-IN" dirty="0" smtClean="0"/>
              <a:t>Wrinkled seeded varieties of pea are susceptible to seed and root rot because the seeds exude very high quantities of sugars which encourage the growth of </a:t>
            </a:r>
            <a:r>
              <a:rPr lang="en-IN" dirty="0" err="1" smtClean="0"/>
              <a:t>pythium</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0-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Indirectly the exudates may suppress the growth of pathogens by encouraging other microorganisms to grow and compete with the pathogen or produce antibiotics</a:t>
            </a:r>
            <a:endParaRPr lang="en-IN"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Root exudates sometimes contain substances that are directly toxic to a pathogen</a:t>
            </a:r>
          </a:p>
          <a:p>
            <a:r>
              <a:rPr lang="en-IN" dirty="0" smtClean="0"/>
              <a:t>Certain varieties of linseed resist wilt caused by F </a:t>
            </a:r>
            <a:r>
              <a:rPr lang="en-IN" dirty="0" err="1" smtClean="0"/>
              <a:t>oxysporum</a:t>
            </a:r>
            <a:r>
              <a:rPr lang="en-IN" dirty="0" smtClean="0"/>
              <a:t> f. sp. </a:t>
            </a:r>
            <a:r>
              <a:rPr lang="en-IN" dirty="0" err="1" smtClean="0"/>
              <a:t>Lini</a:t>
            </a:r>
            <a:r>
              <a:rPr lang="en-IN" dirty="0" smtClean="0"/>
              <a:t> through the presence of </a:t>
            </a:r>
            <a:r>
              <a:rPr lang="en-IN" dirty="0" err="1" smtClean="0"/>
              <a:t>hydrocyanides</a:t>
            </a:r>
            <a:r>
              <a:rPr lang="en-IN" dirty="0" smtClean="0"/>
              <a:t> in their root exudates.</a:t>
            </a:r>
          </a:p>
          <a:p>
            <a:r>
              <a:rPr lang="en-IN" dirty="0" smtClean="0"/>
              <a:t>Extremely toxic to the wilt pathogen </a:t>
            </a:r>
          </a:p>
          <a:p>
            <a:r>
              <a:rPr lang="en-IN" dirty="0" smtClean="0"/>
              <a:t>Reduces its infectivity around the roots</a:t>
            </a: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It is present in the roots also and imparts resistance.</a:t>
            </a:r>
          </a:p>
          <a:p>
            <a:r>
              <a:rPr lang="en-IN" dirty="0" smtClean="0"/>
              <a:t>Does not affect the development of </a:t>
            </a:r>
            <a:r>
              <a:rPr lang="en-IN" dirty="0" err="1" smtClean="0"/>
              <a:t>trichoderma</a:t>
            </a:r>
            <a:r>
              <a:rPr lang="en-IN" dirty="0" smtClean="0"/>
              <a:t> </a:t>
            </a:r>
            <a:r>
              <a:rPr lang="en-IN" dirty="0" err="1" smtClean="0"/>
              <a:t>spp</a:t>
            </a:r>
            <a:endParaRPr lang="en-IN"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Marigold –used in biological control of nematodes</a:t>
            </a:r>
          </a:p>
          <a:p>
            <a:r>
              <a:rPr lang="en-IN" dirty="0" smtClean="0"/>
              <a:t>Presence of </a:t>
            </a:r>
            <a:r>
              <a:rPr lang="en-IN" dirty="0" err="1" smtClean="0"/>
              <a:t>polyenes</a:t>
            </a:r>
            <a:r>
              <a:rPr lang="en-IN" dirty="0" smtClean="0"/>
              <a:t>, </a:t>
            </a:r>
            <a:r>
              <a:rPr lang="en-IN" dirty="0" err="1" smtClean="0"/>
              <a:t>terthienyl</a:t>
            </a:r>
            <a:r>
              <a:rPr lang="en-IN" dirty="0" smtClean="0"/>
              <a:t> and derivatives of </a:t>
            </a:r>
            <a:r>
              <a:rPr lang="en-IN" dirty="0" err="1" smtClean="0"/>
              <a:t>biethienyl</a:t>
            </a:r>
            <a:r>
              <a:rPr lang="en-IN" dirty="0" smtClean="0"/>
              <a:t> in the root and root exudates</a:t>
            </a:r>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Asparagus </a:t>
            </a:r>
            <a:r>
              <a:rPr lang="en-IN" dirty="0" err="1" smtClean="0"/>
              <a:t>officinalis</a:t>
            </a:r>
            <a:r>
              <a:rPr lang="en-IN" dirty="0" smtClean="0"/>
              <a:t>-toxic material against nematode </a:t>
            </a:r>
            <a:r>
              <a:rPr lang="en-IN" dirty="0" err="1" smtClean="0"/>
              <a:t>trichodorus</a:t>
            </a:r>
            <a:r>
              <a:rPr lang="en-IN" dirty="0" smtClean="0"/>
              <a:t> </a:t>
            </a:r>
            <a:r>
              <a:rPr lang="en-IN" dirty="0" err="1" smtClean="0"/>
              <a:t>christiei</a:t>
            </a:r>
            <a:endParaRPr lang="en-IN" dirty="0" smtClean="0"/>
          </a:p>
          <a:p>
            <a:r>
              <a:rPr lang="en-IN" dirty="0" smtClean="0"/>
              <a:t>Cucurbits(bitter cucumber)- </a:t>
            </a:r>
            <a:r>
              <a:rPr lang="en-IN" dirty="0" err="1" smtClean="0"/>
              <a:t>cucurbitacin</a:t>
            </a:r>
            <a:r>
              <a:rPr lang="en-IN" dirty="0" smtClean="0"/>
              <a:t>=nematode </a:t>
            </a:r>
          </a:p>
          <a:p>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Inhibitors or antimicrobials present in the plant cell</a:t>
            </a:r>
            <a:endParaRPr lang="en-IN" dirty="0"/>
          </a:p>
        </p:txBody>
      </p:sp>
      <p:sp>
        <p:nvSpPr>
          <p:cNvPr id="5" name="Content Placeholder 4"/>
          <p:cNvSpPr>
            <a:spLocks noGrp="1"/>
          </p:cNvSpPr>
          <p:nvPr>
            <p:ph idx="1"/>
          </p:nvPr>
        </p:nvSpPr>
        <p:spPr/>
        <p:txBody>
          <a:bodyPr/>
          <a:lstStyle/>
          <a:p>
            <a:r>
              <a:rPr lang="en-IN" dirty="0" smtClean="0"/>
              <a:t>Plants produce thousands of naturally synthesised compounds many of which are unique to specific taxonomic groups and are toxic to animals including insects and to microorganisms</a:t>
            </a:r>
            <a:endParaRPr lang="en-IN"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These compounds maybe completely </a:t>
            </a:r>
            <a:r>
              <a:rPr lang="en-IN" dirty="0" err="1" smtClean="0"/>
              <a:t>sybthesised</a:t>
            </a:r>
            <a:r>
              <a:rPr lang="en-IN" dirty="0" smtClean="0"/>
              <a:t> and stored in vacuoles, </a:t>
            </a:r>
            <a:r>
              <a:rPr lang="en-IN" dirty="0" err="1" smtClean="0"/>
              <a:t>lysigenous</a:t>
            </a:r>
            <a:r>
              <a:rPr lang="en-IN" dirty="0" smtClean="0"/>
              <a:t> glands, ducts, heartwood and </a:t>
            </a:r>
            <a:r>
              <a:rPr lang="en-IN" dirty="0" err="1" smtClean="0"/>
              <a:t>periderm</a:t>
            </a:r>
            <a:r>
              <a:rPr lang="en-IN" dirty="0" smtClean="0"/>
              <a:t>.</a:t>
            </a:r>
          </a:p>
          <a:p>
            <a:r>
              <a:rPr lang="en-IN" dirty="0" smtClean="0"/>
              <a:t>Less toxic precursors maybe stored in vacuoles with the final antibiotic being formed by the action of </a:t>
            </a:r>
            <a:r>
              <a:rPr lang="en-IN" dirty="0" err="1" smtClean="0"/>
              <a:t>hydrolases</a:t>
            </a:r>
            <a:r>
              <a:rPr lang="en-IN" dirty="0" smtClean="0"/>
              <a:t> and </a:t>
            </a:r>
            <a:r>
              <a:rPr lang="en-IN" dirty="0" err="1" smtClean="0"/>
              <a:t>oxidases</a:t>
            </a:r>
            <a:r>
              <a:rPr lang="en-IN" dirty="0" smtClean="0"/>
              <a:t> located in other parts of the cells</a:t>
            </a:r>
          </a:p>
          <a:p>
            <a:endParaRPr lang="en-IN"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Antimicrobial  substances </a:t>
            </a:r>
            <a:r>
              <a:rPr lang="en-IN" dirty="0" err="1" smtClean="0"/>
              <a:t>preexisting</a:t>
            </a:r>
            <a:r>
              <a:rPr lang="en-IN" dirty="0" smtClean="0"/>
              <a:t> in the plant cells include unsaturated lactones, </a:t>
            </a:r>
            <a:r>
              <a:rPr lang="en-IN" dirty="0" err="1" smtClean="0"/>
              <a:t>cyanigenic</a:t>
            </a:r>
            <a:r>
              <a:rPr lang="en-IN" dirty="0" smtClean="0"/>
              <a:t> glycosides , sulphur containing compounds, phenols and </a:t>
            </a:r>
            <a:r>
              <a:rPr lang="en-IN" dirty="0" err="1" smtClean="0"/>
              <a:t>phenolic</a:t>
            </a:r>
            <a:r>
              <a:rPr lang="en-IN" dirty="0" smtClean="0"/>
              <a:t> glycosides and </a:t>
            </a:r>
            <a:r>
              <a:rPr lang="en-IN" dirty="0" err="1" smtClean="0"/>
              <a:t>saponins</a:t>
            </a:r>
            <a:endParaRPr lang="en-IN"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Mechanical or pathogenic injury to the tissue brings these glycosides in contact with separately stored enzymes</a:t>
            </a:r>
          </a:p>
          <a:p>
            <a:r>
              <a:rPr lang="en-IN" dirty="0" smtClean="0"/>
              <a:t>Action of hydrolysing enzymes on </a:t>
            </a:r>
            <a:r>
              <a:rPr lang="en-IN" dirty="0" err="1" smtClean="0"/>
              <a:t>cyanogenic</a:t>
            </a:r>
            <a:r>
              <a:rPr lang="en-IN" dirty="0" smtClean="0"/>
              <a:t> glycosides instantly </a:t>
            </a:r>
            <a:r>
              <a:rPr lang="en-IN" smtClean="0"/>
              <a:t>release HCN extremely </a:t>
            </a:r>
            <a:r>
              <a:rPr lang="en-IN" dirty="0" smtClean="0"/>
              <a:t>toxic</a:t>
            </a:r>
            <a:endParaRPr lang="en-IN"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many diseases these pre existing toxic substances in the cells form the basis of immunity or resistance.</a:t>
            </a:r>
          </a:p>
          <a:p>
            <a:endParaRPr lang="en-US"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mptoms-of-plant-disease-symptomology-11-638.jpg"/>
          <p:cNvPicPr>
            <a:picLocks noGrp="1" noChangeAspect="1"/>
          </p:cNvPicPr>
          <p:nvPr>
            <p:ph idx="1"/>
          </p:nvPr>
        </p:nvPicPr>
        <p:blipFill>
          <a:blip r:embed="rId2"/>
          <a:stretch>
            <a:fillRect/>
          </a:stretch>
        </p:blipFill>
        <p:spPr>
          <a:xfrm>
            <a:off x="1533525" y="2153444"/>
            <a:ext cx="6076950" cy="3419475"/>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When tissues are crushed or damaged the glycoside is acted upon by the enzyme </a:t>
            </a:r>
            <a:r>
              <a:rPr lang="en-US" dirty="0" err="1" smtClean="0"/>
              <a:t>myrosinase</a:t>
            </a:r>
            <a:r>
              <a:rPr lang="en-US" dirty="0" smtClean="0"/>
              <a:t>.</a:t>
            </a:r>
          </a:p>
          <a:p>
            <a:r>
              <a:rPr lang="en-US" dirty="0" smtClean="0"/>
              <a:t>This produces </a:t>
            </a:r>
            <a:r>
              <a:rPr lang="en-US" dirty="0" err="1" smtClean="0"/>
              <a:t>isothiocyanate</a:t>
            </a:r>
            <a:endParaRPr lang="en-US" dirty="0" smtClean="0"/>
          </a:p>
          <a:p>
            <a:r>
              <a:rPr lang="en-US" dirty="0" smtClean="0"/>
              <a:t>In some plants action of </a:t>
            </a:r>
            <a:r>
              <a:rPr lang="en-US" dirty="0" err="1" smtClean="0"/>
              <a:t>isomerase</a:t>
            </a:r>
            <a:r>
              <a:rPr lang="en-US" dirty="0" smtClean="0"/>
              <a:t> converts this compound to </a:t>
            </a:r>
            <a:r>
              <a:rPr lang="en-US" dirty="0" err="1" smtClean="0"/>
              <a:t>thiocyanate</a:t>
            </a:r>
            <a:r>
              <a:rPr lang="en-US" dirty="0" smtClean="0"/>
              <a:t>.</a:t>
            </a:r>
          </a:p>
          <a:p>
            <a:r>
              <a:rPr lang="en-US" dirty="0" smtClean="0"/>
              <a:t>Antibacterial, </a:t>
            </a:r>
            <a:r>
              <a:rPr lang="en-US" dirty="0" err="1" smtClean="0"/>
              <a:t>antifungal,antinemic</a:t>
            </a:r>
            <a:r>
              <a:rPr lang="en-US" dirty="0" smtClean="0"/>
              <a:t> –mustard oil</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Allyl</a:t>
            </a:r>
            <a:r>
              <a:rPr lang="en-US" dirty="0" smtClean="0"/>
              <a:t> </a:t>
            </a:r>
            <a:r>
              <a:rPr lang="en-US" dirty="0" err="1" smtClean="0"/>
              <a:t>sulphonide</a:t>
            </a:r>
            <a:r>
              <a:rPr lang="en-US" dirty="0" smtClean="0"/>
              <a:t>-onions, garlic</a:t>
            </a:r>
          </a:p>
          <a:p>
            <a:r>
              <a:rPr lang="en-US" dirty="0" err="1" smtClean="0"/>
              <a:t>Glucosinolates</a:t>
            </a:r>
            <a:r>
              <a:rPr lang="en-US" dirty="0" smtClean="0"/>
              <a:t>-cabbage</a:t>
            </a:r>
          </a:p>
          <a:p>
            <a:r>
              <a:rPr lang="en-US" dirty="0" err="1" smtClean="0"/>
              <a:t>Cyanogenic</a:t>
            </a:r>
            <a:r>
              <a:rPr lang="en-US" dirty="0" smtClean="0"/>
              <a:t> </a:t>
            </a:r>
            <a:r>
              <a:rPr lang="en-US" dirty="0" err="1" smtClean="0"/>
              <a:t>glucosides-sorghum,lima</a:t>
            </a:r>
            <a:r>
              <a:rPr lang="en-US" dirty="0" smtClean="0"/>
              <a:t> bean, peach</a:t>
            </a:r>
          </a:p>
          <a:p>
            <a:r>
              <a:rPr lang="en-US" dirty="0" smtClean="0"/>
              <a:t>Para hydroquinone </a:t>
            </a:r>
            <a:r>
              <a:rPr lang="en-US" dirty="0" err="1" smtClean="0"/>
              <a:t>glucosides</a:t>
            </a:r>
            <a:r>
              <a:rPr lang="en-US" dirty="0" smtClean="0"/>
              <a:t>- pear and walnut</a:t>
            </a:r>
          </a:p>
          <a:p>
            <a:r>
              <a:rPr lang="en-US" dirty="0" err="1" smtClean="0"/>
              <a:t>Benzoxazines</a:t>
            </a:r>
            <a:r>
              <a:rPr lang="en-US" dirty="0" smtClean="0"/>
              <a:t>-maize, </a:t>
            </a:r>
            <a:r>
              <a:rPr lang="en-US" dirty="0" err="1" smtClean="0"/>
              <a:t>wheat,rye</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Aq</a:t>
            </a:r>
            <a:r>
              <a:rPr lang="en-US" dirty="0" smtClean="0"/>
              <a:t> extracts of plant parts –germicidal garlic seed –loose smut infected wheat</a:t>
            </a:r>
          </a:p>
          <a:p>
            <a:r>
              <a:rPr lang="en-US" dirty="0" smtClean="0"/>
              <a:t>Onion, garlic bulb extracts, ginger , leaves of </a:t>
            </a:r>
            <a:r>
              <a:rPr lang="en-US" dirty="0" err="1" smtClean="0"/>
              <a:t>parthenium,calatropis</a:t>
            </a:r>
            <a:r>
              <a:rPr lang="en-US" dirty="0" smtClean="0"/>
              <a:t>, </a:t>
            </a:r>
            <a:r>
              <a:rPr lang="en-US" dirty="0" err="1" smtClean="0"/>
              <a:t>margosa</a:t>
            </a:r>
            <a:r>
              <a:rPr lang="en-US" dirty="0" smtClean="0"/>
              <a:t>- </a:t>
            </a:r>
            <a:r>
              <a:rPr lang="en-US" dirty="0" err="1" smtClean="0"/>
              <a:t>macrophomina</a:t>
            </a:r>
            <a:r>
              <a:rPr lang="en-US" dirty="0" smtClean="0"/>
              <a:t>, </a:t>
            </a:r>
            <a:r>
              <a:rPr lang="en-US" dirty="0" err="1" smtClean="0"/>
              <a:t>erysiphe</a:t>
            </a:r>
            <a:endParaRPr lang="en-US" dirty="0" smtClean="0"/>
          </a:p>
          <a:p>
            <a:r>
              <a:rPr lang="en-US" dirty="0" smtClean="0"/>
              <a:t>Rhizomes of ginger-pea powdery mildew</a:t>
            </a:r>
          </a:p>
          <a:p>
            <a:r>
              <a:rPr lang="en-US" dirty="0" smtClean="0"/>
              <a:t>Extract of </a:t>
            </a:r>
            <a:r>
              <a:rPr lang="en-US" dirty="0" err="1" smtClean="0"/>
              <a:t>margosgreen</a:t>
            </a:r>
            <a:r>
              <a:rPr lang="en-US" dirty="0" smtClean="0"/>
              <a:t> mold p </a:t>
            </a:r>
            <a:r>
              <a:rPr lang="en-US" dirty="0" err="1" smtClean="0"/>
              <a:t>digitatum</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Aq</a:t>
            </a:r>
            <a:r>
              <a:rPr lang="en-US" dirty="0" smtClean="0"/>
              <a:t> extracts of some plants have antiviral properties</a:t>
            </a:r>
          </a:p>
          <a:p>
            <a:r>
              <a:rPr lang="en-US" dirty="0" err="1" smtClean="0"/>
              <a:t>Phenolic</a:t>
            </a:r>
            <a:r>
              <a:rPr lang="en-US" dirty="0" smtClean="0"/>
              <a:t> compounds like simple </a:t>
            </a:r>
            <a:r>
              <a:rPr lang="en-US" dirty="0" err="1" smtClean="0"/>
              <a:t>phenols,coumarines,flavonoids</a:t>
            </a:r>
            <a:r>
              <a:rPr lang="en-US" dirty="0" smtClean="0"/>
              <a:t>. Complex phenols such as tannins</a:t>
            </a:r>
          </a:p>
          <a:p>
            <a:r>
              <a:rPr lang="en-US" dirty="0" smtClean="0"/>
              <a:t>Many present in intact tissues </a:t>
            </a:r>
          </a:p>
          <a:p>
            <a:r>
              <a:rPr lang="en-US" dirty="0" smtClean="0"/>
              <a:t>Are released upon enzymatic fission by beta </a:t>
            </a:r>
            <a:r>
              <a:rPr lang="en-US" dirty="0" err="1" smtClean="0"/>
              <a:t>glycosidases</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Eg</a:t>
            </a:r>
            <a:r>
              <a:rPr lang="en-US" dirty="0" smtClean="0"/>
              <a:t> </a:t>
            </a:r>
            <a:r>
              <a:rPr lang="en-US" dirty="0" err="1" smtClean="0"/>
              <a:t>catechol</a:t>
            </a:r>
            <a:r>
              <a:rPr lang="en-US" dirty="0" smtClean="0"/>
              <a:t> – onion smudge</a:t>
            </a:r>
          </a:p>
          <a:p>
            <a:r>
              <a:rPr lang="en-US" dirty="0" err="1" smtClean="0"/>
              <a:t>Pyrocatechol</a:t>
            </a:r>
            <a:r>
              <a:rPr lang="en-US" dirty="0" smtClean="0"/>
              <a:t>- roots of </a:t>
            </a:r>
            <a:r>
              <a:rPr lang="en-US" dirty="0" err="1" smtClean="0"/>
              <a:t>eragrastis</a:t>
            </a:r>
            <a:r>
              <a:rPr lang="en-US" dirty="0" smtClean="0"/>
              <a:t> </a:t>
            </a:r>
            <a:r>
              <a:rPr lang="en-US" dirty="0" err="1" smtClean="0"/>
              <a:t>curvula</a:t>
            </a:r>
            <a:r>
              <a:rPr lang="en-US" dirty="0" smtClean="0"/>
              <a:t>-root knot nematodes</a:t>
            </a:r>
          </a:p>
          <a:p>
            <a:r>
              <a:rPr lang="en-US" dirty="0" smtClean="0"/>
              <a:t>Scab of potato-resistant varieties contain </a:t>
            </a:r>
            <a:r>
              <a:rPr lang="en-US" dirty="0" err="1" smtClean="0"/>
              <a:t>chlorogenic</a:t>
            </a:r>
            <a:r>
              <a:rPr lang="en-US" dirty="0" smtClean="0"/>
              <a:t> acid </a:t>
            </a:r>
          </a:p>
          <a:p>
            <a:r>
              <a:rPr lang="en-US" dirty="0" smtClean="0"/>
              <a:t>Phenol has toxicity to the bacterium</a:t>
            </a:r>
          </a:p>
          <a:p>
            <a:r>
              <a:rPr lang="en-US" dirty="0" smtClean="0"/>
              <a:t>Resistance to root knot nematodes in tomato has also been ascribed to </a:t>
            </a:r>
            <a:r>
              <a:rPr lang="en-US" dirty="0" err="1" smtClean="0"/>
              <a:t>chlorogenic</a:t>
            </a:r>
            <a:r>
              <a:rPr lang="en-US" dirty="0" smtClean="0"/>
              <a:t> acid </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Some varieties of potato has this acid-resistant to </a:t>
            </a:r>
            <a:r>
              <a:rPr lang="en-US" dirty="0" err="1" smtClean="0"/>
              <a:t>verticillium</a:t>
            </a:r>
            <a:r>
              <a:rPr lang="en-US" dirty="0" smtClean="0"/>
              <a:t> wilt (V </a:t>
            </a:r>
            <a:r>
              <a:rPr lang="en-US" dirty="0" err="1" smtClean="0"/>
              <a:t>albo-atrum</a:t>
            </a:r>
            <a:r>
              <a:rPr lang="en-US" dirty="0" smtClean="0"/>
              <a:t>)</a:t>
            </a:r>
          </a:p>
          <a:p>
            <a:r>
              <a:rPr lang="en-US" dirty="0" err="1" smtClean="0"/>
              <a:t>Saponins</a:t>
            </a:r>
            <a:r>
              <a:rPr lang="en-US" dirty="0" smtClean="0"/>
              <a:t> are glycosides</a:t>
            </a:r>
          </a:p>
          <a:p>
            <a:r>
              <a:rPr lang="en-US" dirty="0" smtClean="0"/>
              <a:t>Widely present in plants</a:t>
            </a:r>
          </a:p>
          <a:p>
            <a:r>
              <a:rPr lang="en-US" dirty="0" smtClean="0"/>
              <a:t>Important for disease resistance</a:t>
            </a:r>
          </a:p>
          <a:p>
            <a:r>
              <a:rPr lang="en-US" dirty="0" smtClean="0"/>
              <a:t>These antimicrobial compounds include </a:t>
            </a:r>
            <a:r>
              <a:rPr lang="en-US" dirty="0" err="1" smtClean="0"/>
              <a:t>avenacins</a:t>
            </a:r>
            <a:r>
              <a:rPr lang="en-US" dirty="0" smtClean="0"/>
              <a:t>, a </a:t>
            </a:r>
            <a:r>
              <a:rPr lang="en-US" dirty="0" err="1" smtClean="0"/>
              <a:t>triterpene</a:t>
            </a:r>
            <a:r>
              <a:rPr lang="en-US" dirty="0" smtClean="0"/>
              <a:t>  present in roots of oats, </a:t>
            </a:r>
            <a:r>
              <a:rPr lang="en-US" dirty="0" err="1" smtClean="0"/>
              <a:t>solanin</a:t>
            </a:r>
            <a:r>
              <a:rPr lang="en-US" dirty="0" smtClean="0"/>
              <a:t> ,</a:t>
            </a:r>
            <a:r>
              <a:rPr lang="en-US" dirty="0" err="1" smtClean="0"/>
              <a:t>tomatin,chaconin</a:t>
            </a:r>
            <a:endParaRPr lang="en-US" dirty="0" smtClean="0"/>
          </a:p>
          <a:p>
            <a:endParaRPr lang="en-US" dirty="0" smtClean="0"/>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They adversely affect only those cells that contain sterols in their membrane system</a:t>
            </a:r>
          </a:p>
          <a:p>
            <a:r>
              <a:rPr lang="en-US" dirty="0" err="1" smtClean="0"/>
              <a:t>Saponins</a:t>
            </a:r>
            <a:r>
              <a:rPr lang="en-US" dirty="0" smtClean="0"/>
              <a:t> react with cell membrane sterols to form insoluble complexes</a:t>
            </a:r>
          </a:p>
          <a:p>
            <a:r>
              <a:rPr lang="en-US" dirty="0" smtClean="0"/>
              <a:t>In this process pores develop in the cell membrane through which there is leakage of electrolytes and nutrients </a:t>
            </a:r>
          </a:p>
          <a:p>
            <a:r>
              <a:rPr lang="en-US" dirty="0" err="1" smtClean="0"/>
              <a:t>U;timately</a:t>
            </a:r>
            <a:r>
              <a:rPr lang="en-US" dirty="0" smtClean="0"/>
              <a:t> the cell dies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Change in the cell wall permeability is irreversible</a:t>
            </a:r>
          </a:p>
          <a:p>
            <a:r>
              <a:rPr lang="en-US" dirty="0" err="1" smtClean="0"/>
              <a:t>Saponins</a:t>
            </a:r>
            <a:r>
              <a:rPr lang="en-US" dirty="0" smtClean="0"/>
              <a:t> such as </a:t>
            </a:r>
            <a:r>
              <a:rPr lang="en-US" dirty="0" err="1" smtClean="0"/>
              <a:t>tomatin</a:t>
            </a:r>
            <a:r>
              <a:rPr lang="en-US" dirty="0" smtClean="0"/>
              <a:t> and </a:t>
            </a:r>
            <a:r>
              <a:rPr lang="en-US" dirty="0" err="1" smtClean="0"/>
              <a:t>solanin</a:t>
            </a:r>
            <a:r>
              <a:rPr lang="en-US" dirty="0" smtClean="0"/>
              <a:t> are highly antifungal</a:t>
            </a:r>
          </a:p>
          <a:p>
            <a:r>
              <a:rPr lang="en-US" dirty="0" smtClean="0"/>
              <a:t>Their toxicity is more against </a:t>
            </a:r>
            <a:r>
              <a:rPr lang="en-US" dirty="0" err="1" smtClean="0"/>
              <a:t>nonpathogens</a:t>
            </a:r>
            <a:r>
              <a:rPr lang="en-US" dirty="0" smtClean="0"/>
              <a:t> </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Roots of oats-</a:t>
            </a:r>
            <a:r>
              <a:rPr lang="en-US" dirty="0" err="1" smtClean="0"/>
              <a:t>saponins</a:t>
            </a:r>
            <a:r>
              <a:rPr lang="en-US" dirty="0" smtClean="0"/>
              <a:t> </a:t>
            </a:r>
            <a:r>
              <a:rPr lang="en-US" dirty="0" err="1" smtClean="0"/>
              <a:t>avenacin</a:t>
            </a:r>
            <a:r>
              <a:rPr lang="en-US" dirty="0" smtClean="0"/>
              <a:t> A and B</a:t>
            </a:r>
          </a:p>
          <a:p>
            <a:r>
              <a:rPr lang="en-US" dirty="0" smtClean="0"/>
              <a:t>Fungal invasion of oat roots triggers release of </a:t>
            </a:r>
            <a:r>
              <a:rPr lang="en-US" dirty="0" err="1" smtClean="0"/>
              <a:t>avanacins</a:t>
            </a:r>
            <a:r>
              <a:rPr lang="en-US" dirty="0" smtClean="0"/>
              <a:t> from protoplasts simultaneously with leakage of electrolytes and nutrients</a:t>
            </a:r>
          </a:p>
          <a:p>
            <a:r>
              <a:rPr lang="en-US" dirty="0" smtClean="0"/>
              <a:t>A virulent fungus such as </a:t>
            </a:r>
            <a:r>
              <a:rPr lang="en-US" dirty="0" err="1" smtClean="0"/>
              <a:t>Fusarium</a:t>
            </a:r>
            <a:r>
              <a:rPr lang="en-US" dirty="0" smtClean="0"/>
              <a:t> </a:t>
            </a:r>
            <a:r>
              <a:rPr lang="en-US" dirty="0" err="1" smtClean="0"/>
              <a:t>avenaceum</a:t>
            </a:r>
            <a:r>
              <a:rPr lang="en-US" dirty="0" smtClean="0"/>
              <a:t> can detoxify low concentrations of </a:t>
            </a:r>
            <a:r>
              <a:rPr lang="en-US" dirty="0" err="1" smtClean="0"/>
              <a:t>avanacin</a:t>
            </a:r>
            <a:r>
              <a:rPr lang="en-US" dirty="0" smtClean="0"/>
              <a:t> A through </a:t>
            </a:r>
            <a:r>
              <a:rPr lang="en-US" dirty="0" err="1" smtClean="0"/>
              <a:t>enzymic</a:t>
            </a:r>
            <a:r>
              <a:rPr lang="en-US" dirty="0" smtClean="0"/>
              <a:t> action converting it to relatively less toxic </a:t>
            </a:r>
            <a:r>
              <a:rPr lang="en-US" dirty="0" err="1" smtClean="0"/>
              <a:t>avenacin</a:t>
            </a:r>
            <a:r>
              <a:rPr lang="en-US" dirty="0" smtClean="0"/>
              <a:t> B</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Skin and healed wound surfaces of potato tubers contain high </a:t>
            </a:r>
            <a:r>
              <a:rPr lang="en-US" dirty="0" err="1" smtClean="0"/>
              <a:t>conc</a:t>
            </a:r>
            <a:r>
              <a:rPr lang="en-US" dirty="0" smtClean="0"/>
              <a:t> of the </a:t>
            </a:r>
            <a:r>
              <a:rPr lang="en-US" dirty="0" err="1" smtClean="0"/>
              <a:t>fungitoxic</a:t>
            </a:r>
            <a:r>
              <a:rPr lang="en-US" dirty="0" smtClean="0"/>
              <a:t> alkaloid </a:t>
            </a:r>
            <a:r>
              <a:rPr lang="en-US" dirty="0" err="1" smtClean="0"/>
              <a:t>solanin</a:t>
            </a:r>
            <a:endParaRPr lang="en-US" dirty="0" smtClean="0"/>
          </a:p>
          <a:p>
            <a:r>
              <a:rPr lang="en-US" dirty="0" smtClean="0"/>
              <a:t>Greenings of tubers exposed to sunlight and their bitter taste is skin deep</a:t>
            </a:r>
          </a:p>
          <a:p>
            <a:r>
              <a:rPr lang="en-US" dirty="0" err="1" smtClean="0"/>
              <a:t>a;lkaloid</a:t>
            </a:r>
            <a:r>
              <a:rPr lang="en-US" dirty="0" smtClean="0"/>
              <a:t> prevents infection of healthy tissues by most fungi</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3703</TotalTime>
  <Words>4512</Words>
  <Application>Microsoft Office PowerPoint</Application>
  <PresentationFormat>On-screen Show (4:3)</PresentationFormat>
  <Paragraphs>361</Paragraphs>
  <Slides>170</Slides>
  <Notes>0</Notes>
  <HiddenSlides>0</HiddenSlides>
  <MMClips>0</MMClips>
  <ScaleCrop>false</ScaleCrop>
  <HeadingPairs>
    <vt:vector size="4" baseType="variant">
      <vt:variant>
        <vt:lpstr>Theme</vt:lpstr>
      </vt:variant>
      <vt:variant>
        <vt:i4>1</vt:i4>
      </vt:variant>
      <vt:variant>
        <vt:lpstr>Slide Titles</vt:lpstr>
      </vt:variant>
      <vt:variant>
        <vt:i4>170</vt:i4>
      </vt:variant>
    </vt:vector>
  </HeadingPairs>
  <TitlesOfParts>
    <vt:vector size="171" baseType="lpstr">
      <vt:lpstr>Office Theme</vt:lpstr>
      <vt:lpstr>Symptoms of plant diseases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vt:lpstr>
      <vt:lpstr>Slide 60</vt:lpstr>
      <vt:lpstr>Defence mechanism</vt:lpstr>
      <vt:lpstr>Slide 62</vt:lpstr>
      <vt:lpstr>Slide 63</vt:lpstr>
      <vt:lpstr>Slide 64</vt:lpstr>
      <vt:lpstr>Slide 65</vt:lpstr>
      <vt:lpstr>Slide 66</vt:lpstr>
      <vt:lpstr>Slide 67</vt:lpstr>
      <vt:lpstr>Slide 68</vt:lpstr>
      <vt:lpstr> </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Inhibitors or antimicrobials present in the plant cell</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Lack of essential nutrients and growth factors for the pathogens</vt:lpstr>
      <vt:lpstr>Slide 102</vt:lpstr>
      <vt:lpstr>Slide 103</vt:lpstr>
      <vt:lpstr>Lack of recognition between host and pathogens</vt:lpstr>
      <vt:lpstr>Lack of sensitive sites for pathogen toxins</vt:lpstr>
      <vt:lpstr>Absence of common antigens</vt:lpstr>
      <vt:lpstr>Post infectional biochemical defense</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Symptoms of plant diseases</dc:title>
  <dc:creator>Sreeranjini Menon</dc:creator>
  <cp:lastModifiedBy>user</cp:lastModifiedBy>
  <cp:revision>50</cp:revision>
  <dcterms:created xsi:type="dcterms:W3CDTF">2006-08-16T00:00:00Z</dcterms:created>
  <dcterms:modified xsi:type="dcterms:W3CDTF">2021-02-13T01:42:24Z</dcterms:modified>
</cp:coreProperties>
</file>